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2" r:id="rId26"/>
    <p:sldId id="283" r:id="rId27"/>
    <p:sldId id="284" r:id="rId28"/>
    <p:sldId id="285" r:id="rId29"/>
    <p:sldId id="286" r:id="rId30"/>
    <p:sldId id="289" r:id="rId31"/>
    <p:sldId id="290" r:id="rId32"/>
    <p:sldId id="291" r:id="rId3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477"/>
    <p:restoredTop sz="94610"/>
  </p:normalViewPr>
  <p:slideViewPr>
    <p:cSldViewPr snapToGrid="0" snapToObjects="1">
      <p:cViewPr>
        <p:scale>
          <a:sx n="122" d="100"/>
          <a:sy n="122" d="100"/>
        </p:scale>
        <p:origin x="-24"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8959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warm_softly_lit_outdoor_indoor_camp_like_scene_batch_2.png"/>
          <p:cNvPicPr>
            <a:picLocks noChangeAspect="1"/>
          </p:cNvPicPr>
          <p:nvPr/>
        </p:nvPicPr>
        <p:blipFill>
          <a:blip r:embed="rId3"/>
          <a:srcRect t="25" b="25"/>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02033">
              <a:alpha val="82000"/>
            </a:srgbClr>
          </a:solidFill>
          <a:ln w="12700">
            <a:solidFill>
              <a:srgbClr val="102033">
                <a:alpha val="0"/>
              </a:srgbClr>
            </a:solidFill>
            <a:prstDash val="solid"/>
          </a:ln>
        </p:spPr>
      </p:sp>
      <p:sp>
        <p:nvSpPr>
          <p:cNvPr id="4" name="Text 1"/>
          <p:cNvSpPr/>
          <p:nvPr/>
        </p:nvSpPr>
        <p:spPr>
          <a:xfrm>
            <a:off x="685800" y="960120"/>
            <a:ext cx="6949440" cy="777240"/>
          </a:xfrm>
          <a:prstGeom prst="rect">
            <a:avLst/>
          </a:prstGeom>
          <a:noFill/>
          <a:ln/>
        </p:spPr>
        <p:txBody>
          <a:bodyPr wrap="square" lIns="0" tIns="0" rIns="0" bIns="0" rtlCol="0" anchor="ctr">
            <a:normAutofit lnSpcReduction="10000"/>
          </a:bodyPr>
          <a:lstStyle/>
          <a:p>
            <a:pPr marL="0" indent="0">
              <a:buNone/>
            </a:pPr>
            <a:r>
              <a:rPr lang="en-US" sz="5200" b="1" dirty="0">
                <a:solidFill>
                  <a:srgbClr val="FFFFFF"/>
                </a:solidFill>
                <a:latin typeface="Aptos Display" pitchFamily="34" charset="0"/>
                <a:ea typeface="Aptos Display" pitchFamily="34" charset="-122"/>
                <a:cs typeface="Aptos Display" pitchFamily="34" charset="-120"/>
              </a:rPr>
              <a:t>PASIAN’ AW ZAKNA</a:t>
            </a:r>
            <a:endParaRPr lang="en-US" sz="5200" dirty="0"/>
          </a:p>
        </p:txBody>
      </p:sp>
      <p:sp>
        <p:nvSpPr>
          <p:cNvPr id="5" name="Text 2"/>
          <p:cNvSpPr/>
          <p:nvPr/>
        </p:nvSpPr>
        <p:spPr>
          <a:xfrm>
            <a:off x="749808" y="1783080"/>
            <a:ext cx="8046720" cy="548640"/>
          </a:xfrm>
          <a:prstGeom prst="rect">
            <a:avLst/>
          </a:prstGeom>
          <a:noFill/>
          <a:ln/>
        </p:spPr>
        <p:txBody>
          <a:bodyPr wrap="square" rtlCol="0" anchor="ctr">
            <a:normAutofit/>
          </a:bodyPr>
          <a:lstStyle/>
          <a:p>
            <a:pPr marL="0" indent="0">
              <a:buNone/>
            </a:pPr>
            <a:r>
              <a:rPr lang="en-US" sz="2400" b="1" dirty="0">
                <a:solidFill>
                  <a:srgbClr val="D8A73F"/>
                </a:solidFill>
              </a:rPr>
              <a:t>Hearing God’s Voice in a Noisy World</a:t>
            </a:r>
            <a:endParaRPr lang="en-US" sz="2400" dirty="0"/>
          </a:p>
        </p:txBody>
      </p:sp>
      <p:sp>
        <p:nvSpPr>
          <p:cNvPr id="6" name="Shape 3"/>
          <p:cNvSpPr/>
          <p:nvPr/>
        </p:nvSpPr>
        <p:spPr>
          <a:xfrm>
            <a:off x="768096" y="2423160"/>
            <a:ext cx="4709160" cy="18288"/>
          </a:xfrm>
          <a:prstGeom prst="rect">
            <a:avLst/>
          </a:prstGeom>
          <a:solidFill>
            <a:srgbClr val="D8A73F"/>
          </a:solidFill>
          <a:ln w="12700">
            <a:solidFill>
              <a:srgbClr val="D8A73F"/>
            </a:solidFill>
            <a:prstDash val="solid"/>
          </a:ln>
        </p:spPr>
      </p:sp>
      <p:sp>
        <p:nvSpPr>
          <p:cNvPr id="7" name="Text 4"/>
          <p:cNvSpPr/>
          <p:nvPr/>
        </p:nvSpPr>
        <p:spPr>
          <a:xfrm>
            <a:off x="768096" y="2596896"/>
            <a:ext cx="5164618" cy="606986"/>
          </a:xfrm>
          <a:prstGeom prst="rect">
            <a:avLst/>
          </a:prstGeom>
          <a:noFill/>
          <a:ln/>
        </p:spPr>
        <p:txBody>
          <a:bodyPr wrap="square" rtlCol="0" anchor="ctr">
            <a:normAutofit/>
          </a:bodyPr>
          <a:lstStyle/>
          <a:p>
            <a:pPr marL="0" indent="0">
              <a:buNone/>
            </a:pPr>
            <a:r>
              <a:rPr lang="en-US" sz="1600" b="1" dirty="0" err="1">
                <a:solidFill>
                  <a:schemeClr val="bg1">
                    <a:lumMod val="95000"/>
                  </a:schemeClr>
                </a:solidFill>
              </a:rPr>
              <a:t>Leitung</a:t>
            </a:r>
            <a:r>
              <a:rPr lang="en-US" sz="1600" b="1" dirty="0">
                <a:solidFill>
                  <a:schemeClr val="bg1">
                    <a:lumMod val="95000"/>
                  </a:schemeClr>
                </a:solidFill>
              </a:rPr>
              <a:t> </a:t>
            </a:r>
            <a:r>
              <a:rPr lang="en-US" sz="1600" b="1" dirty="0" err="1">
                <a:solidFill>
                  <a:schemeClr val="bg1">
                    <a:lumMod val="95000"/>
                  </a:schemeClr>
                </a:solidFill>
              </a:rPr>
              <a:t>gamlumna</a:t>
            </a:r>
            <a:r>
              <a:rPr lang="en-US" sz="1600" b="1" dirty="0">
                <a:solidFill>
                  <a:schemeClr val="bg1">
                    <a:lumMod val="95000"/>
                  </a:schemeClr>
                </a:solidFill>
              </a:rPr>
              <a:t> </a:t>
            </a:r>
            <a:r>
              <a:rPr lang="en-US" sz="1600" b="1" dirty="0" err="1">
                <a:solidFill>
                  <a:schemeClr val="bg1">
                    <a:lumMod val="95000"/>
                  </a:schemeClr>
                </a:solidFill>
              </a:rPr>
              <a:t>lak</a:t>
            </a:r>
            <a:r>
              <a:rPr lang="en-US" sz="1600" b="1" dirty="0">
                <a:solidFill>
                  <a:schemeClr val="bg1">
                    <a:lumMod val="95000"/>
                  </a:schemeClr>
                </a:solidFill>
              </a:rPr>
              <a:t> ah Pasian’ aw bang ci </a:t>
            </a:r>
            <a:r>
              <a:rPr lang="en-US" sz="1600" b="1" dirty="0" err="1">
                <a:solidFill>
                  <a:schemeClr val="bg1">
                    <a:lumMod val="95000"/>
                  </a:schemeClr>
                </a:solidFill>
              </a:rPr>
              <a:t>zak</a:t>
            </a:r>
            <a:r>
              <a:rPr lang="en-US" sz="1600" b="1" dirty="0">
                <a:solidFill>
                  <a:schemeClr val="bg1">
                    <a:lumMod val="95000"/>
                  </a:schemeClr>
                </a:solidFill>
              </a:rPr>
              <a:t> ding </a:t>
            </a:r>
          </a:p>
        </p:txBody>
      </p:sp>
      <p:sp>
        <p:nvSpPr>
          <p:cNvPr id="8" name="Text 5"/>
          <p:cNvSpPr/>
          <p:nvPr/>
        </p:nvSpPr>
        <p:spPr>
          <a:xfrm>
            <a:off x="685800" y="5044005"/>
            <a:ext cx="4626429" cy="1274499"/>
          </a:xfrm>
          <a:prstGeom prst="rect">
            <a:avLst/>
          </a:prstGeom>
          <a:noFill/>
          <a:ln/>
        </p:spPr>
        <p:txBody>
          <a:bodyPr wrap="square" rtlCol="0" anchor="ctr"/>
          <a:lstStyle/>
          <a:p>
            <a:pPr marL="0" indent="0">
              <a:buNone/>
            </a:pPr>
            <a:r>
              <a:rPr lang="en-US" sz="1600" b="1" dirty="0">
                <a:solidFill>
                  <a:srgbClr val="E6E8EA"/>
                </a:solidFill>
              </a:rPr>
              <a:t>Sia </a:t>
            </a:r>
            <a:r>
              <a:rPr lang="en-US" sz="1600" b="1" dirty="0" err="1">
                <a:solidFill>
                  <a:srgbClr val="E6E8EA"/>
                </a:solidFill>
              </a:rPr>
              <a:t>Sianpu</a:t>
            </a:r>
            <a:r>
              <a:rPr lang="en-US" sz="1600" b="1" dirty="0">
                <a:solidFill>
                  <a:srgbClr val="E6E8EA"/>
                </a:solidFill>
              </a:rPr>
              <a:t>  </a:t>
            </a:r>
          </a:p>
          <a:p>
            <a:pPr marL="0" indent="0">
              <a:buNone/>
            </a:pPr>
            <a:endParaRPr lang="en-US" sz="1250" b="1" dirty="0">
              <a:solidFill>
                <a:srgbClr val="E6E8EA"/>
              </a:solidFill>
            </a:endParaRPr>
          </a:p>
          <a:p>
            <a:pPr marL="0" indent="0">
              <a:buNone/>
            </a:pPr>
            <a:r>
              <a:rPr lang="en-US" sz="1250" b="1" dirty="0">
                <a:solidFill>
                  <a:srgbClr val="E6E8EA"/>
                </a:solidFill>
              </a:rPr>
              <a:t>HMC Youth Camp</a:t>
            </a:r>
          </a:p>
          <a:p>
            <a:r>
              <a:rPr lang="en-US" sz="1250" b="1" dirty="0">
                <a:solidFill>
                  <a:srgbClr val="E6E8EA"/>
                </a:solidFill>
              </a:rPr>
              <a:t>July 2026</a:t>
            </a:r>
          </a:p>
          <a:p>
            <a:pPr marL="0" indent="0">
              <a:buNone/>
            </a:pPr>
            <a:r>
              <a:rPr lang="en-US" sz="1250" b="1" dirty="0">
                <a:solidFill>
                  <a:srgbClr val="E6E8EA"/>
                </a:solidFill>
              </a:rPr>
              <a:t>Oklahoma, USA</a:t>
            </a:r>
            <a:endParaRPr lang="en-US" sz="1250" b="1" dirty="0"/>
          </a:p>
        </p:txBody>
      </p:sp>
      <p:pic>
        <p:nvPicPr>
          <p:cNvPr id="10" name="Picture 9">
            <a:extLst>
              <a:ext uri="{FF2B5EF4-FFF2-40B4-BE49-F238E27FC236}">
                <a16:creationId xmlns:a16="http://schemas.microsoft.com/office/drawing/2014/main" id="{0E162F61-D957-568F-F27E-38676B1DDED0}"/>
              </a:ext>
            </a:extLst>
          </p:cNvPr>
          <p:cNvPicPr>
            <a:picLocks noChangeAspect="1"/>
          </p:cNvPicPr>
          <p:nvPr/>
        </p:nvPicPr>
        <p:blipFill>
          <a:blip r:embed="rId4"/>
          <a:srcRect t="5653" r="4913"/>
          <a:stretch>
            <a:fillRect/>
          </a:stretch>
        </p:blipFill>
        <p:spPr>
          <a:xfrm>
            <a:off x="5399545" y="2762250"/>
            <a:ext cx="4729974" cy="312572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lnSpcReduction="100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a:p>
            <a:pPr marL="0" indent="0">
              <a:buNone/>
            </a:pP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Point 3: Hearing Is Not the Same as Recognizing</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11</a:t>
            </a:r>
            <a:endParaRPr lang="en-US" sz="1200" dirty="0"/>
          </a:p>
        </p:txBody>
      </p:sp>
      <p:sp>
        <p:nvSpPr>
          <p:cNvPr id="6" name="Text 4"/>
          <p:cNvSpPr/>
          <p:nvPr/>
        </p:nvSpPr>
        <p:spPr>
          <a:xfrm>
            <a:off x="685800" y="822960"/>
            <a:ext cx="10789920" cy="777240"/>
          </a:xfrm>
          <a:prstGeom prst="rect">
            <a:avLst/>
          </a:prstGeom>
          <a:noFill/>
          <a:ln/>
        </p:spPr>
        <p:txBody>
          <a:bodyPr wrap="square" lIns="0" tIns="0" rIns="0" bIns="0" rtlCol="0" anchor="ctr">
            <a:normAutofit/>
          </a:bodyPr>
          <a:lstStyle/>
          <a:p>
            <a:pPr marL="0" indent="0">
              <a:buNone/>
            </a:pPr>
            <a:r>
              <a:rPr lang="en-US" sz="3100" b="1" dirty="0">
                <a:solidFill>
                  <a:srgbClr val="102033"/>
                </a:solidFill>
                <a:latin typeface="Aptos Display" pitchFamily="34" charset="0"/>
                <a:ea typeface="Aptos Display" pitchFamily="34" charset="-122"/>
                <a:cs typeface="Aptos Display" pitchFamily="34" charset="-120"/>
              </a:rPr>
              <a:t>A genuine experience may still be incorrectly interpreted.</a:t>
            </a:r>
            <a:endParaRPr lang="en-US" sz="3100" dirty="0"/>
          </a:p>
        </p:txBody>
      </p:sp>
      <p:sp>
        <p:nvSpPr>
          <p:cNvPr id="7" name="Text 5"/>
          <p:cNvSpPr/>
          <p:nvPr/>
        </p:nvSpPr>
        <p:spPr>
          <a:xfrm>
            <a:off x="804672" y="1664208"/>
            <a:ext cx="8961120" cy="365760"/>
          </a:xfrm>
          <a:prstGeom prst="rect">
            <a:avLst/>
          </a:prstGeom>
          <a:noFill/>
          <a:ln/>
        </p:spPr>
        <p:txBody>
          <a:bodyPr wrap="square" lIns="0" tIns="0" rIns="0" bIns="0" rtlCol="0" anchor="ctr"/>
          <a:lstStyle/>
          <a:p>
            <a:pPr marL="0" indent="0">
              <a:buNone/>
            </a:pPr>
            <a:r>
              <a:rPr lang="en-US" sz="1800" dirty="0">
                <a:solidFill>
                  <a:srgbClr val="1D242B"/>
                </a:solidFill>
              </a:rPr>
              <a:t>Samuel heard the call, but first thought Eli was speaking.</a:t>
            </a:r>
            <a:endParaRPr lang="en-US" sz="1800" dirty="0"/>
          </a:p>
        </p:txBody>
      </p:sp>
      <p:sp>
        <p:nvSpPr>
          <p:cNvPr id="8" name="Shape 6"/>
          <p:cNvSpPr/>
          <p:nvPr/>
        </p:nvSpPr>
        <p:spPr>
          <a:xfrm>
            <a:off x="731520" y="2743200"/>
            <a:ext cx="3063240" cy="1097280"/>
          </a:xfrm>
          <a:prstGeom prst="roundRect">
            <a:avLst>
              <a:gd name="adj" fmla="val 6667"/>
            </a:avLst>
          </a:prstGeom>
          <a:solidFill>
            <a:srgbClr val="FEF7E8"/>
          </a:solidFill>
          <a:ln w="12700">
            <a:solidFill>
              <a:srgbClr val="E8C675"/>
            </a:solidFill>
            <a:prstDash val="solid"/>
          </a:ln>
        </p:spPr>
      </p:sp>
      <p:sp>
        <p:nvSpPr>
          <p:cNvPr id="9" name="Text 7"/>
          <p:cNvSpPr/>
          <p:nvPr/>
        </p:nvSpPr>
        <p:spPr>
          <a:xfrm>
            <a:off x="960120" y="2926080"/>
            <a:ext cx="2514600" cy="256032"/>
          </a:xfrm>
          <a:prstGeom prst="rect">
            <a:avLst/>
          </a:prstGeom>
          <a:noFill/>
          <a:ln/>
        </p:spPr>
        <p:txBody>
          <a:bodyPr wrap="square" rtlCol="0" anchor="ctr"/>
          <a:lstStyle/>
          <a:p>
            <a:pPr marL="0" indent="0" algn="ctr">
              <a:buNone/>
            </a:pPr>
            <a:r>
              <a:rPr lang="en-US" sz="2200" b="1" dirty="0">
                <a:solidFill>
                  <a:srgbClr val="102033"/>
                </a:solidFill>
              </a:rPr>
              <a:t>He heard</a:t>
            </a:r>
            <a:endParaRPr lang="en-US" sz="2200" dirty="0"/>
          </a:p>
        </p:txBody>
      </p:sp>
      <p:sp>
        <p:nvSpPr>
          <p:cNvPr id="10" name="Text 8"/>
          <p:cNvSpPr/>
          <p:nvPr/>
        </p:nvSpPr>
        <p:spPr>
          <a:xfrm>
            <a:off x="960120" y="3364992"/>
            <a:ext cx="2514600" cy="365760"/>
          </a:xfrm>
          <a:prstGeom prst="rect">
            <a:avLst/>
          </a:prstGeom>
          <a:noFill/>
          <a:ln/>
        </p:spPr>
        <p:txBody>
          <a:bodyPr wrap="square" rtlCol="0" anchor="ctr"/>
          <a:lstStyle/>
          <a:p>
            <a:pPr marL="0" indent="0" algn="ctr">
              <a:buNone/>
            </a:pPr>
            <a:r>
              <a:rPr lang="en-US" sz="1600" b="1" dirty="0">
                <a:solidFill>
                  <a:srgbClr val="0A6F73"/>
                </a:solidFill>
              </a:rPr>
              <a:t>real experience</a:t>
            </a:r>
            <a:endParaRPr lang="en-US" sz="1600" b="1" dirty="0"/>
          </a:p>
        </p:txBody>
      </p:sp>
      <p:sp>
        <p:nvSpPr>
          <p:cNvPr id="11" name="Shape 9"/>
          <p:cNvSpPr/>
          <p:nvPr/>
        </p:nvSpPr>
        <p:spPr>
          <a:xfrm>
            <a:off x="3977640" y="3310128"/>
            <a:ext cx="914400" cy="0"/>
          </a:xfrm>
          <a:prstGeom prst="line">
            <a:avLst/>
          </a:prstGeom>
          <a:noFill/>
          <a:ln w="38100">
            <a:solidFill>
              <a:srgbClr val="D8A73F"/>
            </a:solidFill>
            <a:prstDash val="solid"/>
            <a:headEnd type="none"/>
            <a:tailEnd type="triangle"/>
          </a:ln>
        </p:spPr>
      </p:sp>
      <p:sp>
        <p:nvSpPr>
          <p:cNvPr id="12" name="Shape 10"/>
          <p:cNvSpPr/>
          <p:nvPr/>
        </p:nvSpPr>
        <p:spPr>
          <a:xfrm>
            <a:off x="5166360" y="2743200"/>
            <a:ext cx="3063240" cy="1097280"/>
          </a:xfrm>
          <a:prstGeom prst="roundRect">
            <a:avLst>
              <a:gd name="adj" fmla="val 6667"/>
            </a:avLst>
          </a:prstGeom>
          <a:solidFill>
            <a:srgbClr val="F0F8F8"/>
          </a:solidFill>
          <a:ln w="12700">
            <a:solidFill>
              <a:srgbClr val="A8D6D7"/>
            </a:solidFill>
            <a:prstDash val="solid"/>
          </a:ln>
        </p:spPr>
      </p:sp>
      <p:sp>
        <p:nvSpPr>
          <p:cNvPr id="13" name="Text 11"/>
          <p:cNvSpPr/>
          <p:nvPr/>
        </p:nvSpPr>
        <p:spPr>
          <a:xfrm>
            <a:off x="5394960" y="2926080"/>
            <a:ext cx="2514600" cy="256032"/>
          </a:xfrm>
          <a:prstGeom prst="rect">
            <a:avLst/>
          </a:prstGeom>
          <a:noFill/>
          <a:ln/>
        </p:spPr>
        <p:txBody>
          <a:bodyPr wrap="square" rtlCol="0" anchor="ctr"/>
          <a:lstStyle/>
          <a:p>
            <a:pPr marL="0" indent="0" algn="ctr">
              <a:buNone/>
            </a:pPr>
            <a:r>
              <a:rPr lang="en-US" sz="2200" b="1" dirty="0">
                <a:solidFill>
                  <a:srgbClr val="102033"/>
                </a:solidFill>
              </a:rPr>
              <a:t>He misread</a:t>
            </a:r>
            <a:endParaRPr lang="en-US" sz="2200" dirty="0"/>
          </a:p>
        </p:txBody>
      </p:sp>
      <p:sp>
        <p:nvSpPr>
          <p:cNvPr id="14" name="Text 12"/>
          <p:cNvSpPr/>
          <p:nvPr/>
        </p:nvSpPr>
        <p:spPr>
          <a:xfrm>
            <a:off x="5394960" y="3364992"/>
            <a:ext cx="2514600" cy="365760"/>
          </a:xfrm>
          <a:prstGeom prst="rect">
            <a:avLst/>
          </a:prstGeom>
          <a:noFill/>
          <a:ln/>
        </p:spPr>
        <p:txBody>
          <a:bodyPr wrap="square" rtlCol="0" anchor="ctr"/>
          <a:lstStyle/>
          <a:p>
            <a:pPr marL="0" indent="0" algn="ctr">
              <a:buNone/>
            </a:pPr>
            <a:r>
              <a:rPr lang="en-US" sz="1600" b="1" dirty="0">
                <a:solidFill>
                  <a:srgbClr val="0A6F73"/>
                </a:solidFill>
              </a:rPr>
              <a:t>wrong source</a:t>
            </a:r>
            <a:endParaRPr lang="en-US" sz="1600" b="1" dirty="0"/>
          </a:p>
        </p:txBody>
      </p:sp>
      <p:sp>
        <p:nvSpPr>
          <p:cNvPr id="15" name="Shape 13"/>
          <p:cNvSpPr/>
          <p:nvPr/>
        </p:nvSpPr>
        <p:spPr>
          <a:xfrm>
            <a:off x="8412480" y="3310128"/>
            <a:ext cx="914400" cy="0"/>
          </a:xfrm>
          <a:prstGeom prst="line">
            <a:avLst/>
          </a:prstGeom>
          <a:noFill/>
          <a:ln w="38100">
            <a:solidFill>
              <a:srgbClr val="D8A73F"/>
            </a:solidFill>
            <a:prstDash val="solid"/>
            <a:headEnd type="none"/>
            <a:tailEnd type="triangle"/>
          </a:ln>
        </p:spPr>
      </p:sp>
      <p:sp>
        <p:nvSpPr>
          <p:cNvPr id="16" name="Shape 14"/>
          <p:cNvSpPr/>
          <p:nvPr/>
        </p:nvSpPr>
        <p:spPr>
          <a:xfrm>
            <a:off x="9601200" y="2743200"/>
            <a:ext cx="1874520" cy="1097280"/>
          </a:xfrm>
          <a:prstGeom prst="roundRect">
            <a:avLst>
              <a:gd name="adj" fmla="val 6667"/>
            </a:avLst>
          </a:prstGeom>
          <a:solidFill>
            <a:srgbClr val="102033"/>
          </a:solidFill>
          <a:ln w="12700">
            <a:solidFill>
              <a:srgbClr val="102033"/>
            </a:solidFill>
            <a:prstDash val="solid"/>
          </a:ln>
        </p:spPr>
      </p:sp>
      <p:sp>
        <p:nvSpPr>
          <p:cNvPr id="17" name="Text 15"/>
          <p:cNvSpPr/>
          <p:nvPr/>
        </p:nvSpPr>
        <p:spPr>
          <a:xfrm>
            <a:off x="9765792" y="2926080"/>
            <a:ext cx="1554480" cy="256032"/>
          </a:xfrm>
          <a:prstGeom prst="rect">
            <a:avLst/>
          </a:prstGeom>
          <a:noFill/>
          <a:ln/>
        </p:spPr>
        <p:txBody>
          <a:bodyPr wrap="square" rtlCol="0" anchor="ctr"/>
          <a:lstStyle/>
          <a:p>
            <a:pPr marL="0" indent="0" algn="ctr">
              <a:buNone/>
            </a:pPr>
            <a:r>
              <a:rPr lang="en-US" sz="1900" b="1" dirty="0">
                <a:solidFill>
                  <a:srgbClr val="FFFFFF"/>
                </a:solidFill>
              </a:rPr>
              <a:t>He learned</a:t>
            </a:r>
            <a:endParaRPr lang="en-US" sz="1900" dirty="0"/>
          </a:p>
        </p:txBody>
      </p:sp>
      <p:sp>
        <p:nvSpPr>
          <p:cNvPr id="18" name="Text 16"/>
          <p:cNvSpPr/>
          <p:nvPr/>
        </p:nvSpPr>
        <p:spPr>
          <a:xfrm>
            <a:off x="9765792" y="3364992"/>
            <a:ext cx="1554480" cy="365760"/>
          </a:xfrm>
          <a:prstGeom prst="rect">
            <a:avLst/>
          </a:prstGeom>
          <a:noFill/>
          <a:ln/>
        </p:spPr>
        <p:txBody>
          <a:bodyPr wrap="square" rtlCol="0" anchor="ctr"/>
          <a:lstStyle/>
          <a:p>
            <a:pPr marL="0" indent="0" algn="ctr">
              <a:buNone/>
            </a:pPr>
            <a:r>
              <a:rPr lang="en-US" sz="1600" b="1" dirty="0">
                <a:solidFill>
                  <a:srgbClr val="D8A73F"/>
                </a:solidFill>
              </a:rPr>
              <a:t>discernment</a:t>
            </a:r>
            <a:endParaRPr lang="en-US" sz="1600" b="1" dirty="0"/>
          </a:p>
        </p:txBody>
      </p:sp>
      <p:sp>
        <p:nvSpPr>
          <p:cNvPr id="19" name="Shape 17"/>
          <p:cNvSpPr/>
          <p:nvPr/>
        </p:nvSpPr>
        <p:spPr>
          <a:xfrm>
            <a:off x="777240" y="5230368"/>
            <a:ext cx="5257800" cy="960120"/>
          </a:xfrm>
          <a:prstGeom prst="rect">
            <a:avLst/>
          </a:prstGeom>
          <a:solidFill>
            <a:srgbClr val="FFFFFF">
              <a:alpha val="97000"/>
            </a:srgbClr>
          </a:solidFill>
          <a:ln w="12700">
            <a:solidFill>
              <a:srgbClr val="EADFC9"/>
            </a:solidFill>
            <a:prstDash val="solid"/>
          </a:ln>
        </p:spPr>
      </p:sp>
      <p:sp>
        <p:nvSpPr>
          <p:cNvPr id="20" name="Text 18"/>
          <p:cNvSpPr/>
          <p:nvPr/>
        </p:nvSpPr>
        <p:spPr>
          <a:xfrm>
            <a:off x="1005840" y="5413248"/>
            <a:ext cx="4800600" cy="384048"/>
          </a:xfrm>
          <a:prstGeom prst="rect">
            <a:avLst/>
          </a:prstGeom>
          <a:noFill/>
          <a:ln/>
        </p:spPr>
        <p:txBody>
          <a:bodyPr wrap="square" rtlCol="0" anchor="ctr">
            <a:normAutofit/>
          </a:bodyPr>
          <a:lstStyle/>
          <a:p>
            <a:pPr marL="0" indent="0">
              <a:buNone/>
            </a:pPr>
            <a:r>
              <a:rPr lang="en-US" sz="1600" b="1" i="1" dirty="0">
                <a:solidFill>
                  <a:srgbClr val="102033"/>
                </a:solidFill>
              </a:rPr>
              <a:t>“Do not believe every spirit.”</a:t>
            </a:r>
            <a:endParaRPr lang="en-US" sz="1600" b="1" dirty="0"/>
          </a:p>
        </p:txBody>
      </p:sp>
      <p:sp>
        <p:nvSpPr>
          <p:cNvPr id="21" name="Text 19"/>
          <p:cNvSpPr/>
          <p:nvPr/>
        </p:nvSpPr>
        <p:spPr>
          <a:xfrm>
            <a:off x="1005840" y="5797296"/>
            <a:ext cx="4800600" cy="393192"/>
          </a:xfrm>
          <a:prstGeom prst="rect">
            <a:avLst/>
          </a:prstGeom>
          <a:noFill/>
          <a:ln/>
        </p:spPr>
        <p:txBody>
          <a:bodyPr wrap="square" rtlCol="0" anchor="ctr">
            <a:normAutofit/>
          </a:bodyPr>
          <a:lstStyle/>
          <a:p>
            <a:pPr marL="0" indent="0">
              <a:buNone/>
            </a:pPr>
            <a:r>
              <a:rPr lang="en-US" sz="1600" b="1" dirty="0">
                <a:solidFill>
                  <a:srgbClr val="0A6F73"/>
                </a:solidFill>
              </a:rPr>
              <a:t>1 John 4:1</a:t>
            </a:r>
            <a:endParaRPr lang="en-US" sz="1600" dirty="0"/>
          </a:p>
        </p:txBody>
      </p:sp>
      <p:sp>
        <p:nvSpPr>
          <p:cNvPr id="22" name="Shape 20"/>
          <p:cNvSpPr/>
          <p:nvPr/>
        </p:nvSpPr>
        <p:spPr>
          <a:xfrm>
            <a:off x="6080760" y="5230368"/>
            <a:ext cx="5394960" cy="960120"/>
          </a:xfrm>
          <a:prstGeom prst="rect">
            <a:avLst/>
          </a:prstGeom>
          <a:solidFill>
            <a:srgbClr val="FFFFFF">
              <a:alpha val="97000"/>
            </a:srgbClr>
          </a:solidFill>
          <a:ln w="12700">
            <a:solidFill>
              <a:srgbClr val="EADFC9"/>
            </a:solidFill>
            <a:prstDash val="solid"/>
          </a:ln>
        </p:spPr>
      </p:sp>
      <p:sp>
        <p:nvSpPr>
          <p:cNvPr id="23" name="Text 21"/>
          <p:cNvSpPr/>
          <p:nvPr/>
        </p:nvSpPr>
        <p:spPr>
          <a:xfrm>
            <a:off x="6309360" y="5413248"/>
            <a:ext cx="4937760" cy="301752"/>
          </a:xfrm>
          <a:prstGeom prst="rect">
            <a:avLst/>
          </a:prstGeom>
          <a:noFill/>
          <a:ln/>
        </p:spPr>
        <p:txBody>
          <a:bodyPr wrap="square" rtlCol="0" anchor="ctr">
            <a:noAutofit/>
          </a:bodyPr>
          <a:lstStyle/>
          <a:p>
            <a:pPr marL="0" indent="0">
              <a:buNone/>
            </a:pPr>
            <a:r>
              <a:rPr lang="en-US" sz="1600" b="1" i="1" dirty="0">
                <a:solidFill>
                  <a:srgbClr val="102033"/>
                </a:solidFill>
              </a:rPr>
              <a:t>“Test all things carefully.”</a:t>
            </a:r>
            <a:endParaRPr lang="en-US" sz="1600" b="1" dirty="0"/>
          </a:p>
        </p:txBody>
      </p:sp>
      <p:sp>
        <p:nvSpPr>
          <p:cNvPr id="24" name="Text 22"/>
          <p:cNvSpPr/>
          <p:nvPr/>
        </p:nvSpPr>
        <p:spPr>
          <a:xfrm>
            <a:off x="6309360" y="5797296"/>
            <a:ext cx="4937760" cy="393192"/>
          </a:xfrm>
          <a:prstGeom prst="rect">
            <a:avLst/>
          </a:prstGeom>
          <a:noFill/>
          <a:ln/>
        </p:spPr>
        <p:txBody>
          <a:bodyPr wrap="square" rtlCol="0" anchor="ctr">
            <a:normAutofit/>
          </a:bodyPr>
          <a:lstStyle/>
          <a:p>
            <a:pPr marL="0" indent="0">
              <a:buNone/>
            </a:pPr>
            <a:r>
              <a:rPr lang="en-US" sz="1600" b="1" dirty="0">
                <a:solidFill>
                  <a:srgbClr val="0A6F73"/>
                </a:solidFill>
              </a:rPr>
              <a:t>1 Thessalonians 5:21</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lnSpcReduction="100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a:p>
            <a:pPr marL="0" indent="0">
              <a:buNone/>
            </a:pP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Five Possible Sources of a Voice</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12</a:t>
            </a:r>
            <a:endParaRPr lang="en-US" sz="1200" dirty="0"/>
          </a:p>
        </p:txBody>
      </p:sp>
      <p:sp>
        <p:nvSpPr>
          <p:cNvPr id="6" name="Text 4"/>
          <p:cNvSpPr/>
          <p:nvPr/>
        </p:nvSpPr>
        <p:spPr>
          <a:xfrm>
            <a:off x="685800" y="868680"/>
            <a:ext cx="10789920" cy="777240"/>
          </a:xfrm>
          <a:prstGeom prst="rect">
            <a:avLst/>
          </a:prstGeom>
          <a:noFill/>
          <a:ln/>
        </p:spPr>
        <p:txBody>
          <a:bodyPr wrap="square" lIns="0" tIns="0" rIns="0" bIns="0" rtlCol="0" anchor="ctr">
            <a:normAutofit/>
          </a:bodyPr>
          <a:lstStyle/>
          <a:p>
            <a:pPr marL="0" indent="0">
              <a:buNone/>
            </a:pPr>
            <a:r>
              <a:rPr lang="en-US" sz="3400" b="1" dirty="0">
                <a:solidFill>
                  <a:srgbClr val="102033"/>
                </a:solidFill>
                <a:latin typeface="Aptos Display" pitchFamily="34" charset="0"/>
                <a:ea typeface="Aptos Display" pitchFamily="34" charset="-122"/>
                <a:cs typeface="Aptos Display" pitchFamily="34" charset="-120"/>
              </a:rPr>
              <a:t>Not every strong thought is God’s voice.</a:t>
            </a:r>
            <a:endParaRPr lang="en-US" sz="3400" dirty="0"/>
          </a:p>
        </p:txBody>
      </p:sp>
      <p:sp>
        <p:nvSpPr>
          <p:cNvPr id="7" name="Shape 5"/>
          <p:cNvSpPr/>
          <p:nvPr/>
        </p:nvSpPr>
        <p:spPr>
          <a:xfrm>
            <a:off x="822960" y="2423160"/>
            <a:ext cx="1920240" cy="1508760"/>
          </a:xfrm>
          <a:prstGeom prst="roundRect">
            <a:avLst>
              <a:gd name="adj" fmla="val 4848"/>
            </a:avLst>
          </a:prstGeom>
          <a:solidFill>
            <a:srgbClr val="FFFFFF"/>
          </a:solidFill>
          <a:ln w="25400">
            <a:solidFill>
              <a:srgbClr val="0A6F73"/>
            </a:solidFill>
            <a:prstDash val="solid"/>
          </a:ln>
        </p:spPr>
      </p:sp>
      <p:sp>
        <p:nvSpPr>
          <p:cNvPr id="8" name="Text 6"/>
          <p:cNvSpPr/>
          <p:nvPr/>
        </p:nvSpPr>
        <p:spPr>
          <a:xfrm>
            <a:off x="914400" y="2697480"/>
            <a:ext cx="1737360" cy="274320"/>
          </a:xfrm>
          <a:prstGeom prst="rect">
            <a:avLst/>
          </a:prstGeom>
          <a:noFill/>
          <a:ln/>
        </p:spPr>
        <p:txBody>
          <a:bodyPr wrap="square" lIns="0" tIns="0" rIns="0" bIns="0" rtlCol="0" anchor="ctr"/>
          <a:lstStyle/>
          <a:p>
            <a:pPr marL="0" indent="0" algn="ctr">
              <a:buNone/>
            </a:pPr>
            <a:r>
              <a:rPr lang="en-US" sz="2200" b="1" dirty="0">
                <a:solidFill>
                  <a:srgbClr val="0A6F73"/>
                </a:solidFill>
              </a:rPr>
              <a:t>God</a:t>
            </a:r>
            <a:endParaRPr lang="en-US" sz="2200" dirty="0"/>
          </a:p>
        </p:txBody>
      </p:sp>
      <p:sp>
        <p:nvSpPr>
          <p:cNvPr id="9" name="Text 7"/>
          <p:cNvSpPr/>
          <p:nvPr/>
        </p:nvSpPr>
        <p:spPr>
          <a:xfrm>
            <a:off x="960120" y="3246120"/>
            <a:ext cx="1645920" cy="365760"/>
          </a:xfrm>
          <a:prstGeom prst="rect">
            <a:avLst/>
          </a:prstGeom>
          <a:noFill/>
          <a:ln/>
        </p:spPr>
        <p:txBody>
          <a:bodyPr wrap="square" lIns="0" tIns="0" rIns="0" bIns="0" rtlCol="0" anchor="ctr">
            <a:noAutofit/>
          </a:bodyPr>
          <a:lstStyle/>
          <a:p>
            <a:pPr marL="0" indent="0" algn="ctr">
              <a:buNone/>
            </a:pPr>
            <a:r>
              <a:rPr lang="en-US" sz="1600" b="1" dirty="0">
                <a:solidFill>
                  <a:srgbClr val="1D242B"/>
                </a:solidFill>
              </a:rPr>
              <a:t>Truth • Holiness • Jesus</a:t>
            </a:r>
            <a:endParaRPr lang="en-US" sz="1600" b="1" dirty="0"/>
          </a:p>
        </p:txBody>
      </p:sp>
      <p:sp>
        <p:nvSpPr>
          <p:cNvPr id="10" name="Shape 8"/>
          <p:cNvSpPr/>
          <p:nvPr/>
        </p:nvSpPr>
        <p:spPr>
          <a:xfrm>
            <a:off x="3090672" y="2423160"/>
            <a:ext cx="1920240" cy="1508760"/>
          </a:xfrm>
          <a:prstGeom prst="roundRect">
            <a:avLst>
              <a:gd name="adj" fmla="val 4848"/>
            </a:avLst>
          </a:prstGeom>
          <a:solidFill>
            <a:srgbClr val="FFFFFF"/>
          </a:solidFill>
          <a:ln w="25400">
            <a:solidFill>
              <a:srgbClr val="C56E29"/>
            </a:solidFill>
            <a:prstDash val="solid"/>
          </a:ln>
        </p:spPr>
      </p:sp>
      <p:sp>
        <p:nvSpPr>
          <p:cNvPr id="11" name="Text 9"/>
          <p:cNvSpPr/>
          <p:nvPr/>
        </p:nvSpPr>
        <p:spPr>
          <a:xfrm>
            <a:off x="3182112" y="2697480"/>
            <a:ext cx="1737360" cy="274320"/>
          </a:xfrm>
          <a:prstGeom prst="rect">
            <a:avLst/>
          </a:prstGeom>
          <a:noFill/>
          <a:ln/>
        </p:spPr>
        <p:txBody>
          <a:bodyPr wrap="square" lIns="0" tIns="0" rIns="0" bIns="0" rtlCol="0" anchor="ctr"/>
          <a:lstStyle/>
          <a:p>
            <a:pPr marL="0" indent="0" algn="ctr">
              <a:buNone/>
            </a:pPr>
            <a:r>
              <a:rPr lang="en-US" sz="2200" b="1" dirty="0">
                <a:solidFill>
                  <a:srgbClr val="C56E29"/>
                </a:solidFill>
              </a:rPr>
              <a:t>Self</a:t>
            </a:r>
            <a:endParaRPr lang="en-US" sz="2200" dirty="0"/>
          </a:p>
        </p:txBody>
      </p:sp>
      <p:sp>
        <p:nvSpPr>
          <p:cNvPr id="12" name="Text 10"/>
          <p:cNvSpPr/>
          <p:nvPr/>
        </p:nvSpPr>
        <p:spPr>
          <a:xfrm>
            <a:off x="3227832" y="3246120"/>
            <a:ext cx="1645920" cy="365760"/>
          </a:xfrm>
          <a:prstGeom prst="rect">
            <a:avLst/>
          </a:prstGeom>
          <a:noFill/>
          <a:ln/>
        </p:spPr>
        <p:txBody>
          <a:bodyPr wrap="square" lIns="0" tIns="0" rIns="0" bIns="0" rtlCol="0" anchor="ctr">
            <a:noAutofit/>
          </a:bodyPr>
          <a:lstStyle/>
          <a:p>
            <a:pPr marL="0" indent="0" algn="ctr">
              <a:buNone/>
            </a:pPr>
            <a:r>
              <a:rPr lang="en-US" sz="1600" b="1" dirty="0">
                <a:solidFill>
                  <a:srgbClr val="1D242B"/>
                </a:solidFill>
              </a:rPr>
              <a:t>Fear • Desire • Pride</a:t>
            </a:r>
            <a:endParaRPr lang="en-US" sz="1600" b="1" dirty="0"/>
          </a:p>
        </p:txBody>
      </p:sp>
      <p:sp>
        <p:nvSpPr>
          <p:cNvPr id="13" name="Shape 11"/>
          <p:cNvSpPr/>
          <p:nvPr/>
        </p:nvSpPr>
        <p:spPr>
          <a:xfrm>
            <a:off x="5358384" y="2423160"/>
            <a:ext cx="1920240" cy="1508760"/>
          </a:xfrm>
          <a:prstGeom prst="roundRect">
            <a:avLst>
              <a:gd name="adj" fmla="val 4848"/>
            </a:avLst>
          </a:prstGeom>
          <a:solidFill>
            <a:srgbClr val="FFFFFF"/>
          </a:solidFill>
          <a:ln w="25400">
            <a:solidFill>
              <a:srgbClr val="2B6CB0"/>
            </a:solidFill>
            <a:prstDash val="solid"/>
          </a:ln>
        </p:spPr>
      </p:sp>
      <p:sp>
        <p:nvSpPr>
          <p:cNvPr id="14" name="Text 12"/>
          <p:cNvSpPr/>
          <p:nvPr/>
        </p:nvSpPr>
        <p:spPr>
          <a:xfrm>
            <a:off x="5449824" y="2697480"/>
            <a:ext cx="1737360" cy="274320"/>
          </a:xfrm>
          <a:prstGeom prst="rect">
            <a:avLst/>
          </a:prstGeom>
          <a:noFill/>
          <a:ln/>
        </p:spPr>
        <p:txBody>
          <a:bodyPr wrap="square" lIns="0" tIns="0" rIns="0" bIns="0" rtlCol="0" anchor="ctr"/>
          <a:lstStyle/>
          <a:p>
            <a:pPr marL="0" indent="0" algn="ctr">
              <a:buNone/>
            </a:pPr>
            <a:r>
              <a:rPr lang="en-US" sz="2200" b="1" dirty="0">
                <a:solidFill>
                  <a:srgbClr val="2B6CB0"/>
                </a:solidFill>
              </a:rPr>
              <a:t>People</a:t>
            </a:r>
            <a:endParaRPr lang="en-US" sz="2200" dirty="0"/>
          </a:p>
        </p:txBody>
      </p:sp>
      <p:sp>
        <p:nvSpPr>
          <p:cNvPr id="15" name="Text 13"/>
          <p:cNvSpPr/>
          <p:nvPr/>
        </p:nvSpPr>
        <p:spPr>
          <a:xfrm>
            <a:off x="5495544" y="3246120"/>
            <a:ext cx="1645920" cy="365760"/>
          </a:xfrm>
          <a:prstGeom prst="rect">
            <a:avLst/>
          </a:prstGeom>
          <a:noFill/>
          <a:ln/>
        </p:spPr>
        <p:txBody>
          <a:bodyPr wrap="square" lIns="0" tIns="0" rIns="0" bIns="0" rtlCol="0" anchor="ctr">
            <a:noAutofit/>
          </a:bodyPr>
          <a:lstStyle/>
          <a:p>
            <a:pPr marL="0" indent="0" algn="ctr">
              <a:buNone/>
            </a:pPr>
            <a:r>
              <a:rPr lang="en-US" sz="1600" b="1" dirty="0">
                <a:solidFill>
                  <a:srgbClr val="1D242B"/>
                </a:solidFill>
              </a:rPr>
              <a:t>Advice • Pressure • Sincerity</a:t>
            </a:r>
            <a:endParaRPr lang="en-US" sz="1600" b="1" dirty="0"/>
          </a:p>
        </p:txBody>
      </p:sp>
      <p:sp>
        <p:nvSpPr>
          <p:cNvPr id="16" name="Shape 14"/>
          <p:cNvSpPr/>
          <p:nvPr/>
        </p:nvSpPr>
        <p:spPr>
          <a:xfrm>
            <a:off x="7626096" y="2423160"/>
            <a:ext cx="1920240" cy="1508760"/>
          </a:xfrm>
          <a:prstGeom prst="roundRect">
            <a:avLst>
              <a:gd name="adj" fmla="val 4848"/>
            </a:avLst>
          </a:prstGeom>
          <a:solidFill>
            <a:srgbClr val="FFFFFF"/>
          </a:solidFill>
          <a:ln w="25400">
            <a:solidFill>
              <a:srgbClr val="B74242"/>
            </a:solidFill>
            <a:prstDash val="solid"/>
          </a:ln>
        </p:spPr>
      </p:sp>
      <p:sp>
        <p:nvSpPr>
          <p:cNvPr id="17" name="Text 15"/>
          <p:cNvSpPr/>
          <p:nvPr/>
        </p:nvSpPr>
        <p:spPr>
          <a:xfrm>
            <a:off x="7717536" y="2697480"/>
            <a:ext cx="1737360" cy="274320"/>
          </a:xfrm>
          <a:prstGeom prst="rect">
            <a:avLst/>
          </a:prstGeom>
          <a:noFill/>
          <a:ln/>
        </p:spPr>
        <p:txBody>
          <a:bodyPr wrap="square" lIns="0" tIns="0" rIns="0" bIns="0" rtlCol="0" anchor="ctr"/>
          <a:lstStyle/>
          <a:p>
            <a:pPr marL="0" indent="0" algn="ctr">
              <a:buNone/>
            </a:pPr>
            <a:r>
              <a:rPr lang="en-US" sz="2200" b="1" dirty="0">
                <a:solidFill>
                  <a:srgbClr val="B74242"/>
                </a:solidFill>
              </a:rPr>
              <a:t>Culture</a:t>
            </a:r>
            <a:endParaRPr lang="en-US" sz="2200" dirty="0"/>
          </a:p>
        </p:txBody>
      </p:sp>
      <p:sp>
        <p:nvSpPr>
          <p:cNvPr id="18" name="Text 16"/>
          <p:cNvSpPr/>
          <p:nvPr/>
        </p:nvSpPr>
        <p:spPr>
          <a:xfrm>
            <a:off x="7763256" y="3246120"/>
            <a:ext cx="1645920" cy="365760"/>
          </a:xfrm>
          <a:prstGeom prst="rect">
            <a:avLst/>
          </a:prstGeom>
          <a:noFill/>
          <a:ln/>
        </p:spPr>
        <p:txBody>
          <a:bodyPr wrap="square" lIns="0" tIns="0" rIns="0" bIns="0" rtlCol="0" anchor="ctr">
            <a:noAutofit/>
          </a:bodyPr>
          <a:lstStyle/>
          <a:p>
            <a:pPr marL="0" indent="0" algn="ctr">
              <a:buNone/>
            </a:pPr>
            <a:r>
              <a:rPr lang="en-US" sz="1600" b="1" dirty="0">
                <a:solidFill>
                  <a:srgbClr val="1D242B"/>
                </a:solidFill>
              </a:rPr>
              <a:t>Trends • Social media • Crowd</a:t>
            </a:r>
            <a:endParaRPr lang="en-US" sz="1600" b="1" dirty="0"/>
          </a:p>
        </p:txBody>
      </p:sp>
      <p:sp>
        <p:nvSpPr>
          <p:cNvPr id="19" name="Shape 17"/>
          <p:cNvSpPr/>
          <p:nvPr/>
        </p:nvSpPr>
        <p:spPr>
          <a:xfrm>
            <a:off x="9893808" y="2423160"/>
            <a:ext cx="1920240" cy="1508760"/>
          </a:xfrm>
          <a:prstGeom prst="roundRect">
            <a:avLst>
              <a:gd name="adj" fmla="val 4848"/>
            </a:avLst>
          </a:prstGeom>
          <a:solidFill>
            <a:srgbClr val="FFFFFF"/>
          </a:solidFill>
          <a:ln w="25400">
            <a:solidFill>
              <a:srgbClr val="6B3FA0"/>
            </a:solidFill>
            <a:prstDash val="solid"/>
          </a:ln>
        </p:spPr>
      </p:sp>
      <p:sp>
        <p:nvSpPr>
          <p:cNvPr id="20" name="Text 18"/>
          <p:cNvSpPr/>
          <p:nvPr/>
        </p:nvSpPr>
        <p:spPr>
          <a:xfrm>
            <a:off x="9985248" y="2697480"/>
            <a:ext cx="1737360" cy="274320"/>
          </a:xfrm>
          <a:prstGeom prst="rect">
            <a:avLst/>
          </a:prstGeom>
          <a:noFill/>
          <a:ln/>
        </p:spPr>
        <p:txBody>
          <a:bodyPr wrap="square" lIns="0" tIns="0" rIns="0" bIns="0" rtlCol="0" anchor="ctr"/>
          <a:lstStyle/>
          <a:p>
            <a:pPr marL="0" indent="0" algn="ctr">
              <a:buNone/>
            </a:pPr>
            <a:r>
              <a:rPr lang="en-US" sz="2200" b="1" dirty="0">
                <a:solidFill>
                  <a:srgbClr val="6B3FA0"/>
                </a:solidFill>
              </a:rPr>
              <a:t>Enemy</a:t>
            </a:r>
            <a:endParaRPr lang="en-US" sz="2200" dirty="0"/>
          </a:p>
        </p:txBody>
      </p:sp>
      <p:sp>
        <p:nvSpPr>
          <p:cNvPr id="21" name="Text 19"/>
          <p:cNvSpPr/>
          <p:nvPr/>
        </p:nvSpPr>
        <p:spPr>
          <a:xfrm>
            <a:off x="10030968" y="3246120"/>
            <a:ext cx="1645920" cy="365760"/>
          </a:xfrm>
          <a:prstGeom prst="rect">
            <a:avLst/>
          </a:prstGeom>
          <a:noFill/>
          <a:ln/>
        </p:spPr>
        <p:txBody>
          <a:bodyPr wrap="square" lIns="0" tIns="0" rIns="0" bIns="0" rtlCol="0" anchor="ctr">
            <a:noAutofit/>
          </a:bodyPr>
          <a:lstStyle/>
          <a:p>
            <a:pPr marL="0" indent="0" algn="ctr">
              <a:buNone/>
            </a:pPr>
            <a:r>
              <a:rPr lang="en-US" sz="1600" b="1" dirty="0">
                <a:solidFill>
                  <a:srgbClr val="1D242B"/>
                </a:solidFill>
              </a:rPr>
              <a:t>Lies • Accusation • Temptation</a:t>
            </a:r>
            <a:endParaRPr lang="en-US" sz="1600" b="1" dirty="0"/>
          </a:p>
        </p:txBody>
      </p:sp>
      <p:sp>
        <p:nvSpPr>
          <p:cNvPr id="22" name="Shape 20"/>
          <p:cNvSpPr/>
          <p:nvPr/>
        </p:nvSpPr>
        <p:spPr>
          <a:xfrm>
            <a:off x="777240" y="5074920"/>
            <a:ext cx="10744200" cy="960120"/>
          </a:xfrm>
          <a:prstGeom prst="rect">
            <a:avLst/>
          </a:prstGeom>
          <a:solidFill>
            <a:srgbClr val="FFFFFF">
              <a:alpha val="97000"/>
            </a:srgbClr>
          </a:solidFill>
          <a:ln w="12700">
            <a:solidFill>
              <a:srgbClr val="EADFC9"/>
            </a:solidFill>
            <a:prstDash val="solid"/>
          </a:ln>
        </p:spPr>
      </p:sp>
      <p:sp>
        <p:nvSpPr>
          <p:cNvPr id="23" name="Text 21"/>
          <p:cNvSpPr/>
          <p:nvPr/>
        </p:nvSpPr>
        <p:spPr>
          <a:xfrm>
            <a:off x="1005840" y="5257800"/>
            <a:ext cx="10287000" cy="301752"/>
          </a:xfrm>
          <a:prstGeom prst="rect">
            <a:avLst/>
          </a:prstGeom>
          <a:noFill/>
          <a:ln/>
        </p:spPr>
        <p:txBody>
          <a:bodyPr wrap="square" rtlCol="0" anchor="ctr">
            <a:noAutofit/>
          </a:bodyPr>
          <a:lstStyle/>
          <a:p>
            <a:pPr marL="0" indent="0">
              <a:buNone/>
            </a:pPr>
            <a:r>
              <a:rPr lang="en-US" sz="2000" b="1" i="1" dirty="0">
                <a:solidFill>
                  <a:srgbClr val="102033"/>
                </a:solidFill>
              </a:rPr>
              <a:t>“Satan disguises himself as an angel of light.”</a:t>
            </a:r>
            <a:endParaRPr lang="en-US" sz="2000" b="1" dirty="0"/>
          </a:p>
        </p:txBody>
      </p:sp>
      <p:sp>
        <p:nvSpPr>
          <p:cNvPr id="24" name="Text 22"/>
          <p:cNvSpPr/>
          <p:nvPr/>
        </p:nvSpPr>
        <p:spPr>
          <a:xfrm>
            <a:off x="1005840" y="5641848"/>
            <a:ext cx="10287000" cy="210312"/>
          </a:xfrm>
          <a:prstGeom prst="rect">
            <a:avLst/>
          </a:prstGeom>
          <a:noFill/>
          <a:ln/>
        </p:spPr>
        <p:txBody>
          <a:bodyPr wrap="square" rtlCol="0" anchor="ctr">
            <a:noAutofit/>
          </a:bodyPr>
          <a:lstStyle/>
          <a:p>
            <a:pPr marL="0" indent="0">
              <a:buNone/>
            </a:pPr>
            <a:r>
              <a:rPr lang="en-US" b="1" dirty="0">
                <a:solidFill>
                  <a:srgbClr val="0A6F73"/>
                </a:solidFill>
              </a:rPr>
              <a:t>2 Corinthians 11:14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Why Every Voice Needs a Filter</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750" dirty="0">
                <a:solidFill>
                  <a:srgbClr val="64748B"/>
                </a:solidFill>
              </a:rPr>
              <a:t>Sia Sianpu  •  HMC Youth Camp 2026  •  13</a:t>
            </a:r>
            <a:endParaRPr lang="en-US" sz="750" dirty="0"/>
          </a:p>
        </p:txBody>
      </p:sp>
      <p:pic>
        <p:nvPicPr>
          <p:cNvPr id="6" name="Image 0" descr="/mnt/data/a_photorealistic_warm_softly_lit_indoor_scene_wi_batch_4.png"/>
          <p:cNvPicPr>
            <a:picLocks noChangeAspect="1"/>
          </p:cNvPicPr>
          <p:nvPr/>
        </p:nvPicPr>
        <p:blipFill>
          <a:blip r:embed="rId3"/>
          <a:srcRect r="-8436"/>
          <a:stretch/>
        </p:blipFill>
        <p:spPr>
          <a:xfrm>
            <a:off x="0" y="530352"/>
            <a:ext cx="12191695" cy="6327648"/>
          </a:xfrm>
          <a:prstGeom prst="rect">
            <a:avLst/>
          </a:prstGeom>
        </p:spPr>
      </p:pic>
      <p:sp>
        <p:nvSpPr>
          <p:cNvPr id="7" name="Shape 4"/>
          <p:cNvSpPr/>
          <p:nvPr/>
        </p:nvSpPr>
        <p:spPr>
          <a:xfrm>
            <a:off x="0" y="530352"/>
            <a:ext cx="12191695" cy="6327648"/>
          </a:xfrm>
          <a:prstGeom prst="rect">
            <a:avLst/>
          </a:prstGeom>
          <a:solidFill>
            <a:srgbClr val="111827">
              <a:alpha val="82000"/>
            </a:srgbClr>
          </a:solidFill>
          <a:ln w="12700">
            <a:solidFill>
              <a:srgbClr val="111827">
                <a:alpha val="0"/>
              </a:srgbClr>
            </a:solidFill>
            <a:prstDash val="solid"/>
          </a:ln>
        </p:spPr>
      </p:sp>
      <p:sp>
        <p:nvSpPr>
          <p:cNvPr id="8" name="Text 5"/>
          <p:cNvSpPr/>
          <p:nvPr/>
        </p:nvSpPr>
        <p:spPr>
          <a:xfrm>
            <a:off x="685800" y="914400"/>
            <a:ext cx="8046720" cy="777240"/>
          </a:xfrm>
          <a:prstGeom prst="rect">
            <a:avLst/>
          </a:prstGeom>
          <a:noFill/>
          <a:ln/>
        </p:spPr>
        <p:txBody>
          <a:bodyPr wrap="square" lIns="0" tIns="0" rIns="0" bIns="0" rtlCol="0" anchor="ctr">
            <a:normAutofit/>
          </a:bodyPr>
          <a:lstStyle/>
          <a:p>
            <a:pPr marL="0" indent="0">
              <a:buNone/>
            </a:pPr>
            <a:r>
              <a:rPr lang="en-US" sz="4000" b="1" dirty="0">
                <a:solidFill>
                  <a:srgbClr val="FFFFFF"/>
                </a:solidFill>
                <a:latin typeface="Aptos Display" pitchFamily="34" charset="0"/>
                <a:ea typeface="Aptos Display" pitchFamily="34" charset="-122"/>
                <a:cs typeface="Aptos Display" pitchFamily="34" charset="-120"/>
              </a:rPr>
              <a:t>Filtering protects discernment.</a:t>
            </a:r>
            <a:endParaRPr lang="en-US" sz="4000" dirty="0"/>
          </a:p>
        </p:txBody>
      </p:sp>
      <p:sp>
        <p:nvSpPr>
          <p:cNvPr id="9" name="Text 6"/>
          <p:cNvSpPr/>
          <p:nvPr/>
        </p:nvSpPr>
        <p:spPr>
          <a:xfrm>
            <a:off x="804672" y="1828800"/>
            <a:ext cx="6126480" cy="731520"/>
          </a:xfrm>
          <a:prstGeom prst="rect">
            <a:avLst/>
          </a:prstGeom>
          <a:noFill/>
          <a:ln/>
        </p:spPr>
        <p:txBody>
          <a:bodyPr wrap="square" rtlCol="0" anchor="ctr">
            <a:normAutofit/>
          </a:bodyPr>
          <a:lstStyle/>
          <a:p>
            <a:pPr marL="0" indent="0">
              <a:buNone/>
            </a:pPr>
            <a:r>
              <a:rPr lang="en-US" sz="2000" dirty="0">
                <a:solidFill>
                  <a:srgbClr val="FFFFFF"/>
                </a:solidFill>
              </a:rPr>
              <a:t>A message may look clean but still contain fear, pride, wrong motives, or misused Scripture.</a:t>
            </a:r>
            <a:endParaRPr lang="en-US" sz="2000" dirty="0"/>
          </a:p>
        </p:txBody>
      </p:sp>
      <p:sp>
        <p:nvSpPr>
          <p:cNvPr id="10" name="Shape 7"/>
          <p:cNvSpPr/>
          <p:nvPr/>
        </p:nvSpPr>
        <p:spPr>
          <a:xfrm>
            <a:off x="777240" y="4983480"/>
            <a:ext cx="6217920" cy="868680"/>
          </a:xfrm>
          <a:prstGeom prst="roundRect">
            <a:avLst>
              <a:gd name="adj" fmla="val 8421"/>
            </a:avLst>
          </a:prstGeom>
          <a:solidFill>
            <a:srgbClr val="FBF8F2"/>
          </a:solidFill>
          <a:ln w="12700">
            <a:solidFill>
              <a:srgbClr val="E7DDC9"/>
            </a:solidFill>
            <a:prstDash val="solid"/>
          </a:ln>
        </p:spPr>
      </p:sp>
      <p:sp>
        <p:nvSpPr>
          <p:cNvPr id="11" name="Text 8"/>
          <p:cNvSpPr/>
          <p:nvPr/>
        </p:nvSpPr>
        <p:spPr>
          <a:xfrm>
            <a:off x="960120" y="5166360"/>
            <a:ext cx="5852160" cy="502920"/>
          </a:xfrm>
          <a:prstGeom prst="rect">
            <a:avLst/>
          </a:prstGeom>
          <a:noFill/>
          <a:ln/>
        </p:spPr>
        <p:txBody>
          <a:bodyPr wrap="square" lIns="254" tIns="254" rIns="254" bIns="254" rtlCol="0" anchor="ctr">
            <a:normAutofit/>
          </a:bodyPr>
          <a:lstStyle/>
          <a:p>
            <a:pPr marL="0" indent="0">
              <a:buNone/>
            </a:pPr>
            <a:r>
              <a:rPr lang="en-US" sz="1600" dirty="0">
                <a:solidFill>
                  <a:srgbClr val="1D242B"/>
                </a:solidFill>
              </a:rPr>
              <a:t>Spiritual filtering does not quench the Holy Spirit. It helps us recognize His voice correctly.</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Biblical Examples of Filtering Voices</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14</a:t>
            </a:r>
            <a:endParaRPr lang="en-US" sz="1200" dirty="0"/>
          </a:p>
        </p:txBody>
      </p:sp>
      <p:sp>
        <p:nvSpPr>
          <p:cNvPr id="6" name="Text 4"/>
          <p:cNvSpPr/>
          <p:nvPr/>
        </p:nvSpPr>
        <p:spPr>
          <a:xfrm>
            <a:off x="838200" y="777240"/>
            <a:ext cx="10789920" cy="777240"/>
          </a:xfrm>
          <a:prstGeom prst="rect">
            <a:avLst/>
          </a:prstGeom>
          <a:noFill/>
          <a:ln/>
        </p:spPr>
        <p:txBody>
          <a:bodyPr wrap="square" lIns="0" tIns="0" rIns="0" bIns="0" rtlCol="0" anchor="ctr">
            <a:normAutofit/>
          </a:bodyPr>
          <a:lstStyle/>
          <a:p>
            <a:pPr marL="0" indent="0">
              <a:buNone/>
            </a:pPr>
            <a:r>
              <a:rPr lang="en-US" sz="2800" b="1" dirty="0">
                <a:solidFill>
                  <a:srgbClr val="102033"/>
                </a:solidFill>
                <a:latin typeface="Aptos Display" pitchFamily="34" charset="0"/>
                <a:ea typeface="Aptos Display" pitchFamily="34" charset="-122"/>
                <a:cs typeface="Aptos Display" pitchFamily="34" charset="-120"/>
              </a:rPr>
              <a:t>The Bible teaches us to test the source.</a:t>
            </a:r>
            <a:endParaRPr lang="en-US" sz="2800" dirty="0"/>
          </a:p>
        </p:txBody>
      </p:sp>
      <p:sp>
        <p:nvSpPr>
          <p:cNvPr id="7" name="Shape 5"/>
          <p:cNvSpPr/>
          <p:nvPr/>
        </p:nvSpPr>
        <p:spPr>
          <a:xfrm>
            <a:off x="822960" y="1627632"/>
            <a:ext cx="10515600" cy="420624"/>
          </a:xfrm>
          <a:prstGeom prst="roundRect">
            <a:avLst>
              <a:gd name="adj" fmla="val 10870"/>
            </a:avLst>
          </a:prstGeom>
          <a:solidFill>
            <a:srgbClr val="FFFFFF"/>
          </a:solidFill>
          <a:ln w="6350">
            <a:solidFill>
              <a:srgbClr val="E7DDC9"/>
            </a:solidFill>
            <a:prstDash val="solid"/>
          </a:ln>
        </p:spPr>
      </p:sp>
      <p:sp>
        <p:nvSpPr>
          <p:cNvPr id="8" name="Text 6"/>
          <p:cNvSpPr/>
          <p:nvPr/>
        </p:nvSpPr>
        <p:spPr>
          <a:xfrm>
            <a:off x="1051560" y="1719072"/>
            <a:ext cx="1920240" cy="128016"/>
          </a:xfrm>
          <a:prstGeom prst="rect">
            <a:avLst/>
          </a:prstGeom>
          <a:noFill/>
          <a:ln/>
        </p:spPr>
        <p:txBody>
          <a:bodyPr wrap="square" lIns="0" tIns="0" rIns="0" bIns="0" rtlCol="0" anchor="ctr"/>
          <a:lstStyle/>
          <a:p>
            <a:pPr marL="0" indent="0">
              <a:buNone/>
            </a:pPr>
            <a:r>
              <a:rPr lang="en-US" sz="2000" b="1" dirty="0">
                <a:solidFill>
                  <a:srgbClr val="102033"/>
                </a:solidFill>
              </a:rPr>
              <a:t>Eve</a:t>
            </a:r>
            <a:endParaRPr lang="en-US" sz="2000" dirty="0"/>
          </a:p>
        </p:txBody>
      </p:sp>
      <p:sp>
        <p:nvSpPr>
          <p:cNvPr id="9" name="Text 7"/>
          <p:cNvSpPr/>
          <p:nvPr/>
        </p:nvSpPr>
        <p:spPr>
          <a:xfrm>
            <a:off x="3154680" y="1719072"/>
            <a:ext cx="1508760" cy="128016"/>
          </a:xfrm>
          <a:prstGeom prst="rect">
            <a:avLst/>
          </a:prstGeom>
          <a:noFill/>
          <a:ln/>
        </p:spPr>
        <p:txBody>
          <a:bodyPr wrap="square" lIns="0" tIns="0" rIns="0" bIns="0" rtlCol="0" anchor="ctr"/>
          <a:lstStyle/>
          <a:p>
            <a:pPr marL="0" indent="0">
              <a:buNone/>
            </a:pPr>
            <a:r>
              <a:rPr lang="en-US" sz="1600" b="1" dirty="0">
                <a:solidFill>
                  <a:srgbClr val="0A6F73"/>
                </a:solidFill>
              </a:rPr>
              <a:t>Gen. 3:1–6</a:t>
            </a:r>
            <a:endParaRPr lang="en-US" sz="1600" dirty="0"/>
          </a:p>
        </p:txBody>
      </p:sp>
      <p:sp>
        <p:nvSpPr>
          <p:cNvPr id="10" name="Text 8"/>
          <p:cNvSpPr/>
          <p:nvPr/>
        </p:nvSpPr>
        <p:spPr>
          <a:xfrm>
            <a:off x="4937760" y="1480429"/>
            <a:ext cx="6400800" cy="531251"/>
          </a:xfrm>
          <a:prstGeom prst="rect">
            <a:avLst/>
          </a:prstGeom>
          <a:noFill/>
          <a:ln/>
        </p:spPr>
        <p:txBody>
          <a:bodyPr wrap="square" lIns="0" tIns="0" rIns="0" bIns="0" rtlCol="0" anchor="ctr"/>
          <a:lstStyle/>
          <a:p>
            <a:pPr marL="0" indent="0">
              <a:buNone/>
            </a:pPr>
            <a:r>
              <a:rPr lang="en-US" sz="1200" b="1" dirty="0">
                <a:solidFill>
                  <a:srgbClr val="FF0000"/>
                </a:solidFill>
              </a:rPr>
              <a:t>Contradicts Scripture</a:t>
            </a:r>
          </a:p>
          <a:p>
            <a:r>
              <a:rPr lang="en-US" sz="1200" b="1" dirty="0"/>
              <a:t>'“It’s only the fruit from the tree in the middle of the garden that we are not allowed to eat. God said, ‘You must not eat it or even touch it; if you do, you will die.’</a:t>
            </a:r>
          </a:p>
        </p:txBody>
      </p:sp>
      <p:sp>
        <p:nvSpPr>
          <p:cNvPr id="11" name="Shape 9"/>
          <p:cNvSpPr/>
          <p:nvPr/>
        </p:nvSpPr>
        <p:spPr>
          <a:xfrm>
            <a:off x="822960" y="2212848"/>
            <a:ext cx="10515600" cy="420624"/>
          </a:xfrm>
          <a:prstGeom prst="roundRect">
            <a:avLst>
              <a:gd name="adj" fmla="val 10870"/>
            </a:avLst>
          </a:prstGeom>
          <a:solidFill>
            <a:srgbClr val="F7F0E4"/>
          </a:solidFill>
          <a:ln w="6350">
            <a:solidFill>
              <a:srgbClr val="E7DDC9"/>
            </a:solidFill>
            <a:prstDash val="solid"/>
          </a:ln>
        </p:spPr>
      </p:sp>
      <p:sp>
        <p:nvSpPr>
          <p:cNvPr id="12" name="Text 10"/>
          <p:cNvSpPr/>
          <p:nvPr/>
        </p:nvSpPr>
        <p:spPr>
          <a:xfrm>
            <a:off x="1051560" y="2304288"/>
            <a:ext cx="1920240" cy="128016"/>
          </a:xfrm>
          <a:prstGeom prst="rect">
            <a:avLst/>
          </a:prstGeom>
          <a:noFill/>
          <a:ln/>
        </p:spPr>
        <p:txBody>
          <a:bodyPr wrap="square" lIns="0" tIns="0" rIns="0" bIns="0" rtlCol="0" anchor="ctr"/>
          <a:lstStyle/>
          <a:p>
            <a:pPr marL="0" indent="0">
              <a:buNone/>
            </a:pPr>
            <a:r>
              <a:rPr lang="en-US" sz="2000" b="1" dirty="0">
                <a:solidFill>
                  <a:srgbClr val="102033"/>
                </a:solidFill>
              </a:rPr>
              <a:t>Abraham &amp; Sarah</a:t>
            </a:r>
            <a:endParaRPr lang="en-US" sz="2000" dirty="0"/>
          </a:p>
        </p:txBody>
      </p:sp>
      <p:sp>
        <p:nvSpPr>
          <p:cNvPr id="13" name="Text 11"/>
          <p:cNvSpPr/>
          <p:nvPr/>
        </p:nvSpPr>
        <p:spPr>
          <a:xfrm>
            <a:off x="3154680" y="2304288"/>
            <a:ext cx="1508760" cy="128016"/>
          </a:xfrm>
          <a:prstGeom prst="rect">
            <a:avLst/>
          </a:prstGeom>
          <a:noFill/>
          <a:ln/>
        </p:spPr>
        <p:txBody>
          <a:bodyPr wrap="square" lIns="0" tIns="0" rIns="0" bIns="0" rtlCol="0" anchor="ctr"/>
          <a:lstStyle/>
          <a:p>
            <a:pPr marL="0" indent="0">
              <a:buNone/>
            </a:pPr>
            <a:r>
              <a:rPr lang="en-US" sz="1600" b="1" dirty="0">
                <a:solidFill>
                  <a:srgbClr val="0A6F73"/>
                </a:solidFill>
              </a:rPr>
              <a:t>Gen. 16:1–4</a:t>
            </a:r>
            <a:endParaRPr lang="en-US" sz="1600" dirty="0"/>
          </a:p>
        </p:txBody>
      </p:sp>
      <p:sp>
        <p:nvSpPr>
          <p:cNvPr id="14" name="Text 12"/>
          <p:cNvSpPr/>
          <p:nvPr/>
        </p:nvSpPr>
        <p:spPr>
          <a:xfrm>
            <a:off x="4937760" y="2195459"/>
            <a:ext cx="6400800" cy="557334"/>
          </a:xfrm>
          <a:prstGeom prst="rect">
            <a:avLst/>
          </a:prstGeom>
          <a:noFill/>
          <a:ln/>
        </p:spPr>
        <p:txBody>
          <a:bodyPr wrap="square" lIns="0" tIns="0" rIns="0" bIns="0" rtlCol="0" anchor="ctr"/>
          <a:lstStyle/>
          <a:p>
            <a:pPr marL="0" indent="0">
              <a:buNone/>
            </a:pPr>
            <a:r>
              <a:rPr lang="en-US" sz="1200" b="1" dirty="0">
                <a:solidFill>
                  <a:srgbClr val="C00000"/>
                </a:solidFill>
              </a:rPr>
              <a:t>Impatience shortcut</a:t>
            </a:r>
          </a:p>
          <a:p>
            <a:r>
              <a:rPr lang="en-US" sz="1200" b="1" dirty="0"/>
              <a:t>Instead of patiently trusting God's promise, Sarai and Abram tried to fulfill God's plan through human effort by giving Hagar to Abram, resulting in pregnancy, pride, and conflict within the family.</a:t>
            </a:r>
          </a:p>
          <a:p>
            <a:pPr marL="0" indent="0">
              <a:buNone/>
            </a:pPr>
            <a:endParaRPr lang="en-US" sz="1200" b="1" dirty="0">
              <a:solidFill>
                <a:schemeClr val="accent6"/>
              </a:solidFill>
            </a:endParaRPr>
          </a:p>
        </p:txBody>
      </p:sp>
      <p:sp>
        <p:nvSpPr>
          <p:cNvPr id="15" name="Shape 13"/>
          <p:cNvSpPr/>
          <p:nvPr/>
        </p:nvSpPr>
        <p:spPr>
          <a:xfrm>
            <a:off x="822960" y="2798064"/>
            <a:ext cx="10515600" cy="420624"/>
          </a:xfrm>
          <a:prstGeom prst="roundRect">
            <a:avLst>
              <a:gd name="adj" fmla="val 10870"/>
            </a:avLst>
          </a:prstGeom>
          <a:solidFill>
            <a:srgbClr val="FFFFFF"/>
          </a:solidFill>
          <a:ln w="6350">
            <a:solidFill>
              <a:srgbClr val="E7DDC9"/>
            </a:solidFill>
            <a:prstDash val="solid"/>
          </a:ln>
        </p:spPr>
      </p:sp>
      <p:sp>
        <p:nvSpPr>
          <p:cNvPr id="16" name="Text 14"/>
          <p:cNvSpPr/>
          <p:nvPr/>
        </p:nvSpPr>
        <p:spPr>
          <a:xfrm>
            <a:off x="1051560" y="2889504"/>
            <a:ext cx="1920240" cy="128016"/>
          </a:xfrm>
          <a:prstGeom prst="rect">
            <a:avLst/>
          </a:prstGeom>
          <a:noFill/>
          <a:ln/>
        </p:spPr>
        <p:txBody>
          <a:bodyPr wrap="square" lIns="0" tIns="0" rIns="0" bIns="0" rtlCol="0" anchor="ctr"/>
          <a:lstStyle/>
          <a:p>
            <a:pPr marL="0" indent="0">
              <a:buNone/>
            </a:pPr>
            <a:r>
              <a:rPr lang="en-US" sz="2000" b="1" dirty="0">
                <a:solidFill>
                  <a:srgbClr val="102033"/>
                </a:solidFill>
              </a:rPr>
              <a:t>Old Prophet</a:t>
            </a:r>
            <a:endParaRPr lang="en-US" sz="2000" dirty="0"/>
          </a:p>
        </p:txBody>
      </p:sp>
      <p:sp>
        <p:nvSpPr>
          <p:cNvPr id="17" name="Text 15"/>
          <p:cNvSpPr/>
          <p:nvPr/>
        </p:nvSpPr>
        <p:spPr>
          <a:xfrm>
            <a:off x="3154680" y="2889504"/>
            <a:ext cx="1508760" cy="128016"/>
          </a:xfrm>
          <a:prstGeom prst="rect">
            <a:avLst/>
          </a:prstGeom>
          <a:noFill/>
          <a:ln/>
        </p:spPr>
        <p:txBody>
          <a:bodyPr wrap="square" lIns="0" tIns="0" rIns="0" bIns="0" rtlCol="0" anchor="ctr"/>
          <a:lstStyle/>
          <a:p>
            <a:pPr marL="0" indent="0">
              <a:buNone/>
            </a:pPr>
            <a:r>
              <a:rPr lang="en-US" sz="1600" b="1" dirty="0">
                <a:solidFill>
                  <a:srgbClr val="0A6F73"/>
                </a:solidFill>
              </a:rPr>
              <a:t>1 Kings 13</a:t>
            </a:r>
            <a:endParaRPr lang="en-US" sz="1600" dirty="0"/>
          </a:p>
        </p:txBody>
      </p:sp>
      <p:sp>
        <p:nvSpPr>
          <p:cNvPr id="18" name="Text 16"/>
          <p:cNvSpPr/>
          <p:nvPr/>
        </p:nvSpPr>
        <p:spPr>
          <a:xfrm>
            <a:off x="4937760" y="2889504"/>
            <a:ext cx="6400800" cy="539496"/>
          </a:xfrm>
          <a:prstGeom prst="rect">
            <a:avLst/>
          </a:prstGeom>
          <a:noFill/>
          <a:ln/>
        </p:spPr>
        <p:txBody>
          <a:bodyPr wrap="square" lIns="0" tIns="0" rIns="0" bIns="0" rtlCol="0" anchor="ctr"/>
          <a:lstStyle/>
          <a:p>
            <a:pPr marL="0" indent="0">
              <a:buNone/>
            </a:pPr>
            <a:r>
              <a:rPr lang="en-US" sz="1150" b="1" dirty="0">
                <a:solidFill>
                  <a:srgbClr val="FF0000"/>
                </a:solidFill>
              </a:rPr>
              <a:t>Spiritual claim conflicts</a:t>
            </a:r>
          </a:p>
          <a:p>
            <a:r>
              <a:rPr lang="en-US" sz="1200" b="1" dirty="0"/>
              <a:t>God requires complete obedience to His Word, for even a true servant of God faces serious consequences when he compromises by listening to human voices instead of the Lord's clear command.</a:t>
            </a:r>
            <a:endParaRPr lang="en-US" sz="1150" b="1" dirty="0">
              <a:solidFill>
                <a:srgbClr val="0070C0"/>
              </a:solidFill>
            </a:endParaRPr>
          </a:p>
          <a:p>
            <a:pPr marL="0" indent="0">
              <a:buNone/>
            </a:pPr>
            <a:endParaRPr lang="en-US" sz="1150" dirty="0"/>
          </a:p>
        </p:txBody>
      </p:sp>
      <p:sp>
        <p:nvSpPr>
          <p:cNvPr id="19" name="Shape 17"/>
          <p:cNvSpPr/>
          <p:nvPr/>
        </p:nvSpPr>
        <p:spPr>
          <a:xfrm>
            <a:off x="822960" y="3383280"/>
            <a:ext cx="10515600" cy="420624"/>
          </a:xfrm>
          <a:prstGeom prst="roundRect">
            <a:avLst>
              <a:gd name="adj" fmla="val 10870"/>
            </a:avLst>
          </a:prstGeom>
          <a:solidFill>
            <a:srgbClr val="F7F0E4"/>
          </a:solidFill>
          <a:ln w="6350">
            <a:solidFill>
              <a:srgbClr val="E7DDC9"/>
            </a:solidFill>
            <a:prstDash val="solid"/>
          </a:ln>
        </p:spPr>
      </p:sp>
      <p:sp>
        <p:nvSpPr>
          <p:cNvPr id="20" name="Text 18"/>
          <p:cNvSpPr/>
          <p:nvPr/>
        </p:nvSpPr>
        <p:spPr>
          <a:xfrm>
            <a:off x="1051560" y="3474720"/>
            <a:ext cx="1920240" cy="128016"/>
          </a:xfrm>
          <a:prstGeom prst="rect">
            <a:avLst/>
          </a:prstGeom>
          <a:noFill/>
          <a:ln/>
        </p:spPr>
        <p:txBody>
          <a:bodyPr wrap="square" lIns="0" tIns="0" rIns="0" bIns="0" rtlCol="0" anchor="ctr"/>
          <a:lstStyle/>
          <a:p>
            <a:pPr marL="0" indent="0">
              <a:buNone/>
            </a:pPr>
            <a:r>
              <a:rPr lang="en-US" sz="2000" b="1" dirty="0">
                <a:solidFill>
                  <a:srgbClr val="102033"/>
                </a:solidFill>
              </a:rPr>
              <a:t>Peter</a:t>
            </a:r>
            <a:endParaRPr lang="en-US" sz="2000" dirty="0"/>
          </a:p>
        </p:txBody>
      </p:sp>
      <p:sp>
        <p:nvSpPr>
          <p:cNvPr id="21" name="Text 19"/>
          <p:cNvSpPr/>
          <p:nvPr/>
        </p:nvSpPr>
        <p:spPr>
          <a:xfrm>
            <a:off x="3154680" y="3474720"/>
            <a:ext cx="1508760" cy="128016"/>
          </a:xfrm>
          <a:prstGeom prst="rect">
            <a:avLst/>
          </a:prstGeom>
          <a:noFill/>
          <a:ln/>
        </p:spPr>
        <p:txBody>
          <a:bodyPr wrap="square" lIns="0" tIns="0" rIns="0" bIns="0" rtlCol="0" anchor="ctr"/>
          <a:lstStyle/>
          <a:p>
            <a:pPr marL="0" indent="0">
              <a:buNone/>
            </a:pPr>
            <a:r>
              <a:rPr lang="en-US" sz="1600" b="1" dirty="0">
                <a:solidFill>
                  <a:srgbClr val="0A6F73"/>
                </a:solidFill>
              </a:rPr>
              <a:t>Matt. 16:21–23</a:t>
            </a:r>
            <a:endParaRPr lang="en-US" sz="1600" dirty="0"/>
          </a:p>
        </p:txBody>
      </p:sp>
      <p:sp>
        <p:nvSpPr>
          <p:cNvPr id="22" name="Text 20"/>
          <p:cNvSpPr/>
          <p:nvPr/>
        </p:nvSpPr>
        <p:spPr>
          <a:xfrm>
            <a:off x="4937760" y="3510280"/>
            <a:ext cx="6400800" cy="549656"/>
          </a:xfrm>
          <a:prstGeom prst="rect">
            <a:avLst/>
          </a:prstGeom>
          <a:noFill/>
          <a:ln/>
        </p:spPr>
        <p:txBody>
          <a:bodyPr wrap="square" lIns="0" tIns="0" rIns="0" bIns="0" rtlCol="0" anchor="ctr"/>
          <a:lstStyle/>
          <a:p>
            <a:pPr marL="0" indent="0">
              <a:buNone/>
            </a:pPr>
            <a:r>
              <a:rPr lang="en-US" sz="1150" b="1" dirty="0">
                <a:solidFill>
                  <a:srgbClr val="FF0000"/>
                </a:solidFill>
              </a:rPr>
              <a:t>Kind but wrong advice</a:t>
            </a:r>
          </a:p>
          <a:p>
            <a:r>
              <a:rPr lang="en-US" sz="1200" b="1" dirty="0"/>
              <a:t>After Jesus foretold His suffering, death, and resurrection, Peter tried to prevent Him, but Jesus rebuked him for setting his mind on human concerns rather than God's redemptive plan.</a:t>
            </a:r>
            <a:endParaRPr lang="en-US" sz="1150" b="1" dirty="0">
              <a:solidFill>
                <a:srgbClr val="7030A0"/>
              </a:solidFill>
            </a:endParaRPr>
          </a:p>
        </p:txBody>
      </p:sp>
      <p:sp>
        <p:nvSpPr>
          <p:cNvPr id="23" name="Shape 21"/>
          <p:cNvSpPr/>
          <p:nvPr/>
        </p:nvSpPr>
        <p:spPr>
          <a:xfrm>
            <a:off x="822960" y="3968496"/>
            <a:ext cx="10515600" cy="420624"/>
          </a:xfrm>
          <a:prstGeom prst="roundRect">
            <a:avLst>
              <a:gd name="adj" fmla="val 10870"/>
            </a:avLst>
          </a:prstGeom>
          <a:solidFill>
            <a:srgbClr val="FFFFFF"/>
          </a:solidFill>
          <a:ln w="6350">
            <a:solidFill>
              <a:srgbClr val="E7DDC9"/>
            </a:solidFill>
            <a:prstDash val="solid"/>
          </a:ln>
        </p:spPr>
      </p:sp>
      <p:sp>
        <p:nvSpPr>
          <p:cNvPr id="24" name="Text 22"/>
          <p:cNvSpPr/>
          <p:nvPr/>
        </p:nvSpPr>
        <p:spPr>
          <a:xfrm>
            <a:off x="1051560" y="4059936"/>
            <a:ext cx="1920240" cy="128016"/>
          </a:xfrm>
          <a:prstGeom prst="rect">
            <a:avLst/>
          </a:prstGeom>
          <a:noFill/>
          <a:ln/>
        </p:spPr>
        <p:txBody>
          <a:bodyPr wrap="square" lIns="0" tIns="0" rIns="0" bIns="0" rtlCol="0" anchor="ctr"/>
          <a:lstStyle/>
          <a:p>
            <a:pPr marL="0" indent="0">
              <a:buNone/>
            </a:pPr>
            <a:r>
              <a:rPr lang="en-US" sz="2000" b="1" dirty="0">
                <a:solidFill>
                  <a:srgbClr val="102033"/>
                </a:solidFill>
              </a:rPr>
              <a:t>Satan</a:t>
            </a:r>
            <a:endParaRPr lang="en-US" sz="2000" dirty="0"/>
          </a:p>
        </p:txBody>
      </p:sp>
      <p:sp>
        <p:nvSpPr>
          <p:cNvPr id="25" name="Text 23"/>
          <p:cNvSpPr/>
          <p:nvPr/>
        </p:nvSpPr>
        <p:spPr>
          <a:xfrm>
            <a:off x="3154680" y="4059936"/>
            <a:ext cx="1508760" cy="128016"/>
          </a:xfrm>
          <a:prstGeom prst="rect">
            <a:avLst/>
          </a:prstGeom>
          <a:noFill/>
          <a:ln/>
        </p:spPr>
        <p:txBody>
          <a:bodyPr wrap="square" lIns="0" tIns="0" rIns="0" bIns="0" rtlCol="0" anchor="ctr"/>
          <a:lstStyle/>
          <a:p>
            <a:pPr marL="0" indent="0">
              <a:buNone/>
            </a:pPr>
            <a:r>
              <a:rPr lang="en-US" sz="1600" b="1" dirty="0">
                <a:solidFill>
                  <a:srgbClr val="0A6F73"/>
                </a:solidFill>
              </a:rPr>
              <a:t>Matt. 4:5–7</a:t>
            </a:r>
            <a:endParaRPr lang="en-US" sz="1600" dirty="0"/>
          </a:p>
        </p:txBody>
      </p:sp>
      <p:sp>
        <p:nvSpPr>
          <p:cNvPr id="26" name="Text 24"/>
          <p:cNvSpPr/>
          <p:nvPr/>
        </p:nvSpPr>
        <p:spPr>
          <a:xfrm>
            <a:off x="4937760" y="4020761"/>
            <a:ext cx="6400800" cy="348039"/>
          </a:xfrm>
          <a:prstGeom prst="rect">
            <a:avLst/>
          </a:prstGeom>
          <a:noFill/>
          <a:ln/>
        </p:spPr>
        <p:txBody>
          <a:bodyPr wrap="square" lIns="0" tIns="0" rIns="0" bIns="0" rtlCol="0" anchor="ctr"/>
          <a:lstStyle/>
          <a:p>
            <a:pPr marL="0" indent="0">
              <a:buNone/>
            </a:pPr>
            <a:r>
              <a:rPr lang="en-US" sz="1200" b="1" dirty="0">
                <a:solidFill>
                  <a:srgbClr val="FF0000"/>
                </a:solidFill>
              </a:rPr>
              <a:t>Misused Scripture</a:t>
            </a:r>
          </a:p>
          <a:p>
            <a:r>
              <a:rPr lang="en-US" sz="1200" b="1" dirty="0"/>
              <a:t>When Satan tempted Jesus to test God's protection by jumping from the temple, Jesus refused, declaring that God's people must trust Him without putting Him to the test.</a:t>
            </a:r>
            <a:endParaRPr lang="en-US" sz="1200" b="1" dirty="0">
              <a:solidFill>
                <a:srgbClr val="00B0F0"/>
              </a:solidFill>
            </a:endParaRPr>
          </a:p>
        </p:txBody>
      </p:sp>
      <p:sp>
        <p:nvSpPr>
          <p:cNvPr id="27" name="Shape 25"/>
          <p:cNvSpPr/>
          <p:nvPr/>
        </p:nvSpPr>
        <p:spPr>
          <a:xfrm>
            <a:off x="822960" y="4553712"/>
            <a:ext cx="10515600" cy="420624"/>
          </a:xfrm>
          <a:prstGeom prst="roundRect">
            <a:avLst>
              <a:gd name="adj" fmla="val 10870"/>
            </a:avLst>
          </a:prstGeom>
          <a:solidFill>
            <a:srgbClr val="F7F0E4"/>
          </a:solidFill>
          <a:ln w="6350">
            <a:solidFill>
              <a:srgbClr val="E7DDC9"/>
            </a:solidFill>
            <a:prstDash val="solid"/>
          </a:ln>
        </p:spPr>
      </p:sp>
      <p:sp>
        <p:nvSpPr>
          <p:cNvPr id="28" name="Text 26"/>
          <p:cNvSpPr/>
          <p:nvPr/>
        </p:nvSpPr>
        <p:spPr>
          <a:xfrm>
            <a:off x="1051560" y="4645152"/>
            <a:ext cx="1920240" cy="128016"/>
          </a:xfrm>
          <a:prstGeom prst="rect">
            <a:avLst/>
          </a:prstGeom>
          <a:noFill/>
          <a:ln/>
        </p:spPr>
        <p:txBody>
          <a:bodyPr wrap="square" lIns="0" tIns="0" rIns="0" bIns="0" rtlCol="0" anchor="ctr"/>
          <a:lstStyle/>
          <a:p>
            <a:pPr marL="0" indent="0">
              <a:buNone/>
            </a:pPr>
            <a:r>
              <a:rPr lang="en-US" sz="2000" b="1" dirty="0">
                <a:solidFill>
                  <a:srgbClr val="102033"/>
                </a:solidFill>
              </a:rPr>
              <a:t>Bereans</a:t>
            </a:r>
            <a:endParaRPr lang="en-US" sz="2000" dirty="0"/>
          </a:p>
        </p:txBody>
      </p:sp>
      <p:sp>
        <p:nvSpPr>
          <p:cNvPr id="29" name="Text 27"/>
          <p:cNvSpPr/>
          <p:nvPr/>
        </p:nvSpPr>
        <p:spPr>
          <a:xfrm>
            <a:off x="3154680" y="4645152"/>
            <a:ext cx="1508760" cy="128016"/>
          </a:xfrm>
          <a:prstGeom prst="rect">
            <a:avLst/>
          </a:prstGeom>
          <a:noFill/>
          <a:ln/>
        </p:spPr>
        <p:txBody>
          <a:bodyPr wrap="square" lIns="0" tIns="0" rIns="0" bIns="0" rtlCol="0" anchor="ctr"/>
          <a:lstStyle/>
          <a:p>
            <a:pPr marL="0" indent="0">
              <a:buNone/>
            </a:pPr>
            <a:r>
              <a:rPr lang="en-US" sz="1600" b="1" dirty="0">
                <a:solidFill>
                  <a:srgbClr val="0A6F73"/>
                </a:solidFill>
              </a:rPr>
              <a:t>Acts 17:11</a:t>
            </a:r>
            <a:endParaRPr lang="en-US" sz="1600" dirty="0"/>
          </a:p>
        </p:txBody>
      </p:sp>
      <p:sp>
        <p:nvSpPr>
          <p:cNvPr id="30" name="Text 28"/>
          <p:cNvSpPr/>
          <p:nvPr/>
        </p:nvSpPr>
        <p:spPr>
          <a:xfrm>
            <a:off x="4937760" y="4472432"/>
            <a:ext cx="6400800" cy="666496"/>
          </a:xfrm>
          <a:prstGeom prst="rect">
            <a:avLst/>
          </a:prstGeom>
          <a:noFill/>
          <a:ln/>
        </p:spPr>
        <p:txBody>
          <a:bodyPr wrap="square" lIns="0" tIns="0" rIns="0" bIns="0" rtlCol="0" anchor="ctr"/>
          <a:lstStyle/>
          <a:p>
            <a:pPr marL="0" indent="0">
              <a:buNone/>
            </a:pPr>
            <a:r>
              <a:rPr lang="en-US" sz="1150" b="1" dirty="0">
                <a:solidFill>
                  <a:srgbClr val="FF0000"/>
                </a:solidFill>
              </a:rPr>
              <a:t>Examined Scripture</a:t>
            </a:r>
          </a:p>
          <a:p>
            <a:r>
              <a:rPr lang="en-US" sz="1200" b="1" dirty="0"/>
              <a:t>'And the people of Berea were more open-minded than those in Thessalonica, and they listened eagerly to Paul’s message. They searched the Scriptures day after day to see if Paul and Silas were teaching the truth.’</a:t>
            </a:r>
            <a:endParaRPr lang="en-US" sz="1150" b="1" dirty="0"/>
          </a:p>
        </p:txBody>
      </p:sp>
      <p:sp>
        <p:nvSpPr>
          <p:cNvPr id="31" name="Shape 29"/>
          <p:cNvSpPr/>
          <p:nvPr/>
        </p:nvSpPr>
        <p:spPr>
          <a:xfrm>
            <a:off x="822960" y="5138928"/>
            <a:ext cx="10515600" cy="420624"/>
          </a:xfrm>
          <a:prstGeom prst="roundRect">
            <a:avLst>
              <a:gd name="adj" fmla="val 10870"/>
            </a:avLst>
          </a:prstGeom>
          <a:solidFill>
            <a:srgbClr val="FFFFFF"/>
          </a:solidFill>
          <a:ln w="6350">
            <a:solidFill>
              <a:srgbClr val="E7DDC9"/>
            </a:solidFill>
            <a:prstDash val="solid"/>
          </a:ln>
        </p:spPr>
        <p:txBody>
          <a:bodyPr/>
          <a:lstStyle/>
          <a:p>
            <a:endParaRPr lang="en-US" dirty="0"/>
          </a:p>
        </p:txBody>
      </p:sp>
      <p:sp>
        <p:nvSpPr>
          <p:cNvPr id="32" name="Text 30"/>
          <p:cNvSpPr/>
          <p:nvPr/>
        </p:nvSpPr>
        <p:spPr>
          <a:xfrm>
            <a:off x="1051560" y="5230368"/>
            <a:ext cx="1920240" cy="128016"/>
          </a:xfrm>
          <a:prstGeom prst="rect">
            <a:avLst/>
          </a:prstGeom>
          <a:noFill/>
          <a:ln/>
        </p:spPr>
        <p:txBody>
          <a:bodyPr wrap="square" lIns="0" tIns="0" rIns="0" bIns="0" rtlCol="0" anchor="ctr"/>
          <a:lstStyle/>
          <a:p>
            <a:pPr marL="0" indent="0">
              <a:buNone/>
            </a:pPr>
            <a:r>
              <a:rPr lang="en-US" sz="2000" b="1" dirty="0">
                <a:solidFill>
                  <a:srgbClr val="102033"/>
                </a:solidFill>
              </a:rPr>
              <a:t>Jonah</a:t>
            </a:r>
            <a:endParaRPr lang="en-US" sz="2000" dirty="0"/>
          </a:p>
        </p:txBody>
      </p:sp>
      <p:sp>
        <p:nvSpPr>
          <p:cNvPr id="33" name="Text 31"/>
          <p:cNvSpPr/>
          <p:nvPr/>
        </p:nvSpPr>
        <p:spPr>
          <a:xfrm>
            <a:off x="3154680" y="5230368"/>
            <a:ext cx="1508760" cy="128016"/>
          </a:xfrm>
          <a:prstGeom prst="rect">
            <a:avLst/>
          </a:prstGeom>
          <a:noFill/>
          <a:ln/>
        </p:spPr>
        <p:txBody>
          <a:bodyPr wrap="square" lIns="0" tIns="0" rIns="0" bIns="0" rtlCol="0" anchor="ctr"/>
          <a:lstStyle/>
          <a:p>
            <a:pPr marL="0" indent="0">
              <a:buNone/>
            </a:pPr>
            <a:r>
              <a:rPr lang="en-US" sz="1600" b="1" dirty="0">
                <a:solidFill>
                  <a:srgbClr val="0A6F73"/>
                </a:solidFill>
              </a:rPr>
              <a:t>Jon. 1:1–3</a:t>
            </a:r>
            <a:endParaRPr lang="en-US" sz="1600" dirty="0"/>
          </a:p>
        </p:txBody>
      </p:sp>
      <p:sp>
        <p:nvSpPr>
          <p:cNvPr id="34" name="Text 32"/>
          <p:cNvSpPr/>
          <p:nvPr/>
        </p:nvSpPr>
        <p:spPr>
          <a:xfrm>
            <a:off x="4937760" y="5394960"/>
            <a:ext cx="6400800" cy="758503"/>
          </a:xfrm>
          <a:prstGeom prst="rect">
            <a:avLst/>
          </a:prstGeom>
          <a:noFill/>
          <a:ln/>
        </p:spPr>
        <p:txBody>
          <a:bodyPr wrap="square" lIns="0" tIns="0" rIns="0" bIns="0" rtlCol="0" anchor="ctr"/>
          <a:lstStyle/>
          <a:p>
            <a:pPr marL="0" indent="0">
              <a:buNone/>
            </a:pPr>
            <a:r>
              <a:rPr lang="en-US" sz="1200" b="1" dirty="0">
                <a:solidFill>
                  <a:srgbClr val="FF0000"/>
                </a:solidFill>
              </a:rPr>
              <a:t>Wrong open door</a:t>
            </a:r>
            <a:endParaRPr lang="en-US" sz="1200" dirty="0">
              <a:solidFill>
                <a:srgbClr val="FF0000"/>
              </a:solidFill>
            </a:endParaRPr>
          </a:p>
          <a:p>
            <a:r>
              <a:rPr lang="en-US" sz="1200" b="1" dirty="0"/>
              <a:t>'The Lord gave this message to Jonah son of Amittai: “Get up and go to the great city of Nineveh. Announce my judgment against it because I have seen how wicked its people are.” But Jonah got up and went in the opposite direction to get away from the Lord. He went down to the port of Joppa, where he found a ship leaving for Tarshish. He bought a ticket and went on board, hoping to escape from the Lord by sailing to Tarshish.’</a:t>
            </a:r>
            <a:endParaRPr lang="en-US" sz="115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lnSpcReduction="100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a:p>
            <a:pPr marL="0" indent="0">
              <a:buNone/>
            </a:pP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The Filtering Formula</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15</a:t>
            </a:r>
            <a:endParaRPr lang="en-US" sz="1200" dirty="0"/>
          </a:p>
        </p:txBody>
      </p:sp>
      <p:sp>
        <p:nvSpPr>
          <p:cNvPr id="6" name="Text 4"/>
          <p:cNvSpPr/>
          <p:nvPr/>
        </p:nvSpPr>
        <p:spPr>
          <a:xfrm>
            <a:off x="685800" y="822960"/>
            <a:ext cx="10789920" cy="777240"/>
          </a:xfrm>
          <a:prstGeom prst="rect">
            <a:avLst/>
          </a:prstGeom>
          <a:noFill/>
          <a:ln/>
        </p:spPr>
        <p:txBody>
          <a:bodyPr wrap="square" lIns="0" tIns="0" rIns="0" bIns="0" rtlCol="0" anchor="ctr">
            <a:normAutofit/>
          </a:bodyPr>
          <a:lstStyle/>
          <a:p>
            <a:pPr marL="0" indent="0">
              <a:buNone/>
            </a:pPr>
            <a:r>
              <a:rPr lang="en-US" sz="4400" b="1" dirty="0">
                <a:solidFill>
                  <a:srgbClr val="102033"/>
                </a:solidFill>
                <a:latin typeface="Aptos Display" pitchFamily="34" charset="0"/>
                <a:ea typeface="Aptos Display" pitchFamily="34" charset="-122"/>
                <a:cs typeface="Aptos Display" pitchFamily="34" charset="-120"/>
              </a:rPr>
              <a:t>G.O.D.’S V.O.I.C.E.</a:t>
            </a:r>
            <a:endParaRPr lang="en-US" sz="4400" dirty="0"/>
          </a:p>
        </p:txBody>
      </p:sp>
      <p:sp>
        <p:nvSpPr>
          <p:cNvPr id="7" name="Text 5"/>
          <p:cNvSpPr/>
          <p:nvPr/>
        </p:nvSpPr>
        <p:spPr>
          <a:xfrm>
            <a:off x="713232" y="1645920"/>
            <a:ext cx="10515600" cy="502920"/>
          </a:xfrm>
          <a:prstGeom prst="rect">
            <a:avLst/>
          </a:prstGeom>
          <a:noFill/>
          <a:ln/>
        </p:spPr>
        <p:txBody>
          <a:bodyPr wrap="square" lIns="254" tIns="254" rIns="254" bIns="254" rtlCol="0" anchor="ctr">
            <a:normAutofit/>
          </a:bodyPr>
          <a:lstStyle/>
          <a:p>
            <a:pPr marL="0" indent="0">
              <a:buNone/>
            </a:pPr>
            <a:r>
              <a:rPr lang="en-US" sz="1600" dirty="0">
                <a:solidFill>
                  <a:srgbClr val="1D242B"/>
                </a:solidFill>
              </a:rPr>
              <a:t>A simple pattern for testing impressions, dreams, advice, prophecies, opportunities, and strong desires.</a:t>
            </a:r>
            <a:endParaRPr lang="en-US" sz="1600" dirty="0"/>
          </a:p>
        </p:txBody>
      </p:sp>
      <p:sp>
        <p:nvSpPr>
          <p:cNvPr id="8" name="Shape 6"/>
          <p:cNvSpPr/>
          <p:nvPr/>
        </p:nvSpPr>
        <p:spPr>
          <a:xfrm>
            <a:off x="777240" y="2514600"/>
            <a:ext cx="3154680" cy="658368"/>
          </a:xfrm>
          <a:prstGeom prst="roundRect">
            <a:avLst>
              <a:gd name="adj" fmla="val 11111"/>
            </a:avLst>
          </a:prstGeom>
          <a:solidFill>
            <a:srgbClr val="FFFFFF"/>
          </a:solidFill>
          <a:ln w="12700">
            <a:solidFill>
              <a:srgbClr val="E7DDC9"/>
            </a:solidFill>
            <a:prstDash val="solid"/>
          </a:ln>
        </p:spPr>
      </p:sp>
      <p:sp>
        <p:nvSpPr>
          <p:cNvPr id="9" name="Text 7"/>
          <p:cNvSpPr/>
          <p:nvPr/>
        </p:nvSpPr>
        <p:spPr>
          <a:xfrm>
            <a:off x="914400" y="2624328"/>
            <a:ext cx="320040" cy="274320"/>
          </a:xfrm>
          <a:prstGeom prst="rect">
            <a:avLst/>
          </a:prstGeom>
          <a:noFill/>
          <a:ln/>
        </p:spPr>
        <p:txBody>
          <a:bodyPr wrap="square" lIns="0" tIns="0" rIns="0" bIns="0" rtlCol="0" anchor="ctr"/>
          <a:lstStyle/>
          <a:p>
            <a:pPr marL="0" indent="0">
              <a:buNone/>
            </a:pPr>
            <a:r>
              <a:rPr lang="en-US" sz="3600" b="1" dirty="0">
                <a:solidFill>
                  <a:srgbClr val="D8A73F"/>
                </a:solidFill>
              </a:rPr>
              <a:t>G</a:t>
            </a:r>
            <a:endParaRPr lang="en-US" sz="3600" dirty="0"/>
          </a:p>
        </p:txBody>
      </p:sp>
      <p:sp>
        <p:nvSpPr>
          <p:cNvPr id="10" name="Text 8"/>
          <p:cNvSpPr/>
          <p:nvPr/>
        </p:nvSpPr>
        <p:spPr>
          <a:xfrm>
            <a:off x="1344168" y="2679192"/>
            <a:ext cx="2423160" cy="182880"/>
          </a:xfrm>
          <a:prstGeom prst="rect">
            <a:avLst/>
          </a:prstGeom>
          <a:noFill/>
          <a:ln/>
        </p:spPr>
        <p:txBody>
          <a:bodyPr wrap="square" lIns="0" tIns="0" rIns="0" bIns="0" rtlCol="0" anchor="ctr">
            <a:noAutofit/>
          </a:bodyPr>
          <a:lstStyle/>
          <a:p>
            <a:pPr marL="0" indent="0">
              <a:buNone/>
            </a:pPr>
            <a:r>
              <a:rPr lang="en-US" sz="2000" b="1" dirty="0">
                <a:solidFill>
                  <a:srgbClr val="102033"/>
                </a:solidFill>
              </a:rPr>
              <a:t>Gospel</a:t>
            </a:r>
            <a:endParaRPr lang="en-US" sz="2000" dirty="0"/>
          </a:p>
        </p:txBody>
      </p:sp>
      <p:sp>
        <p:nvSpPr>
          <p:cNvPr id="11" name="Shape 9"/>
          <p:cNvSpPr/>
          <p:nvPr/>
        </p:nvSpPr>
        <p:spPr>
          <a:xfrm>
            <a:off x="4526280" y="2514600"/>
            <a:ext cx="3154680" cy="658368"/>
          </a:xfrm>
          <a:prstGeom prst="roundRect">
            <a:avLst>
              <a:gd name="adj" fmla="val 11111"/>
            </a:avLst>
          </a:prstGeom>
          <a:solidFill>
            <a:srgbClr val="FFFFFF"/>
          </a:solidFill>
          <a:ln w="12700">
            <a:solidFill>
              <a:srgbClr val="E7DDC9"/>
            </a:solidFill>
            <a:prstDash val="solid"/>
          </a:ln>
        </p:spPr>
      </p:sp>
      <p:sp>
        <p:nvSpPr>
          <p:cNvPr id="12" name="Text 10"/>
          <p:cNvSpPr/>
          <p:nvPr/>
        </p:nvSpPr>
        <p:spPr>
          <a:xfrm>
            <a:off x="4663440" y="2624328"/>
            <a:ext cx="320040" cy="274320"/>
          </a:xfrm>
          <a:prstGeom prst="rect">
            <a:avLst/>
          </a:prstGeom>
          <a:noFill/>
          <a:ln/>
        </p:spPr>
        <p:txBody>
          <a:bodyPr wrap="square" lIns="0" tIns="0" rIns="0" bIns="0" rtlCol="0" anchor="ctr"/>
          <a:lstStyle/>
          <a:p>
            <a:pPr marL="0" indent="0">
              <a:buNone/>
            </a:pPr>
            <a:r>
              <a:rPr lang="en-US" sz="3600" b="1" dirty="0">
                <a:solidFill>
                  <a:srgbClr val="D8A73F"/>
                </a:solidFill>
              </a:rPr>
              <a:t>O</a:t>
            </a:r>
            <a:endParaRPr lang="en-US" sz="3600" dirty="0"/>
          </a:p>
        </p:txBody>
      </p:sp>
      <p:sp>
        <p:nvSpPr>
          <p:cNvPr id="13" name="Text 11"/>
          <p:cNvSpPr/>
          <p:nvPr/>
        </p:nvSpPr>
        <p:spPr>
          <a:xfrm>
            <a:off x="5093208" y="2514600"/>
            <a:ext cx="2423160" cy="621792"/>
          </a:xfrm>
          <a:prstGeom prst="rect">
            <a:avLst/>
          </a:prstGeom>
          <a:noFill/>
          <a:ln/>
        </p:spPr>
        <p:txBody>
          <a:bodyPr wrap="square" lIns="0" tIns="0" rIns="0" bIns="0" rtlCol="0" anchor="ctr">
            <a:normAutofit/>
          </a:bodyPr>
          <a:lstStyle/>
          <a:p>
            <a:pPr marL="0" indent="0">
              <a:buNone/>
            </a:pPr>
            <a:r>
              <a:rPr lang="en-US" sz="2000" b="1" dirty="0">
                <a:solidFill>
                  <a:srgbClr val="102033"/>
                </a:solidFill>
              </a:rPr>
              <a:t>Objective Word</a:t>
            </a:r>
            <a:endParaRPr lang="en-US" sz="2000" dirty="0"/>
          </a:p>
        </p:txBody>
      </p:sp>
      <p:sp>
        <p:nvSpPr>
          <p:cNvPr id="14" name="Shape 12"/>
          <p:cNvSpPr/>
          <p:nvPr/>
        </p:nvSpPr>
        <p:spPr>
          <a:xfrm>
            <a:off x="8275320" y="2514600"/>
            <a:ext cx="3154680" cy="658368"/>
          </a:xfrm>
          <a:prstGeom prst="roundRect">
            <a:avLst>
              <a:gd name="adj" fmla="val 11111"/>
            </a:avLst>
          </a:prstGeom>
          <a:solidFill>
            <a:srgbClr val="FFFFFF"/>
          </a:solidFill>
          <a:ln w="12700">
            <a:solidFill>
              <a:srgbClr val="E7DDC9"/>
            </a:solidFill>
            <a:prstDash val="solid"/>
          </a:ln>
        </p:spPr>
      </p:sp>
      <p:sp>
        <p:nvSpPr>
          <p:cNvPr id="15" name="Text 13"/>
          <p:cNvSpPr/>
          <p:nvPr/>
        </p:nvSpPr>
        <p:spPr>
          <a:xfrm>
            <a:off x="8412480" y="2624328"/>
            <a:ext cx="320040" cy="274320"/>
          </a:xfrm>
          <a:prstGeom prst="rect">
            <a:avLst/>
          </a:prstGeom>
          <a:noFill/>
          <a:ln/>
        </p:spPr>
        <p:txBody>
          <a:bodyPr wrap="square" lIns="0" tIns="0" rIns="0" bIns="0" rtlCol="0" anchor="ctr"/>
          <a:lstStyle/>
          <a:p>
            <a:pPr marL="0" indent="0">
              <a:buNone/>
            </a:pPr>
            <a:r>
              <a:rPr lang="en-US" sz="3600" b="1" dirty="0">
                <a:solidFill>
                  <a:srgbClr val="D8A73F"/>
                </a:solidFill>
              </a:rPr>
              <a:t>D</a:t>
            </a:r>
            <a:endParaRPr lang="en-US" sz="3600" dirty="0"/>
          </a:p>
        </p:txBody>
      </p:sp>
      <p:sp>
        <p:nvSpPr>
          <p:cNvPr id="16" name="Text 14"/>
          <p:cNvSpPr/>
          <p:nvPr/>
        </p:nvSpPr>
        <p:spPr>
          <a:xfrm>
            <a:off x="8842248" y="2679192"/>
            <a:ext cx="2423160" cy="182880"/>
          </a:xfrm>
          <a:prstGeom prst="rect">
            <a:avLst/>
          </a:prstGeom>
          <a:noFill/>
          <a:ln/>
        </p:spPr>
        <p:txBody>
          <a:bodyPr wrap="square" lIns="0" tIns="0" rIns="0" bIns="0" rtlCol="0" anchor="ctr">
            <a:noAutofit/>
          </a:bodyPr>
          <a:lstStyle/>
          <a:p>
            <a:pPr marL="0" indent="0">
              <a:buNone/>
            </a:pPr>
            <a:r>
              <a:rPr lang="en-US" sz="2000" b="1" dirty="0">
                <a:solidFill>
                  <a:srgbClr val="102033"/>
                </a:solidFill>
              </a:rPr>
              <a:t>Divine Character</a:t>
            </a:r>
            <a:endParaRPr lang="en-US" sz="2000" dirty="0"/>
          </a:p>
        </p:txBody>
      </p:sp>
      <p:sp>
        <p:nvSpPr>
          <p:cNvPr id="17" name="Shape 15"/>
          <p:cNvSpPr/>
          <p:nvPr/>
        </p:nvSpPr>
        <p:spPr>
          <a:xfrm>
            <a:off x="777240" y="3447288"/>
            <a:ext cx="3154680" cy="658368"/>
          </a:xfrm>
          <a:prstGeom prst="roundRect">
            <a:avLst>
              <a:gd name="adj" fmla="val 11111"/>
            </a:avLst>
          </a:prstGeom>
          <a:solidFill>
            <a:srgbClr val="FFFFFF"/>
          </a:solidFill>
          <a:ln w="12700">
            <a:solidFill>
              <a:srgbClr val="E7DDC9"/>
            </a:solidFill>
            <a:prstDash val="solid"/>
          </a:ln>
        </p:spPr>
      </p:sp>
      <p:sp>
        <p:nvSpPr>
          <p:cNvPr id="18" name="Text 16"/>
          <p:cNvSpPr/>
          <p:nvPr/>
        </p:nvSpPr>
        <p:spPr>
          <a:xfrm>
            <a:off x="914400" y="3557016"/>
            <a:ext cx="320040" cy="274320"/>
          </a:xfrm>
          <a:prstGeom prst="rect">
            <a:avLst/>
          </a:prstGeom>
          <a:noFill/>
          <a:ln/>
        </p:spPr>
        <p:txBody>
          <a:bodyPr wrap="square" lIns="0" tIns="0" rIns="0" bIns="0" rtlCol="0" anchor="ctr"/>
          <a:lstStyle/>
          <a:p>
            <a:pPr marL="0" indent="0">
              <a:buNone/>
            </a:pPr>
            <a:r>
              <a:rPr lang="en-US" sz="3600" b="1" dirty="0">
                <a:solidFill>
                  <a:srgbClr val="D8A73F"/>
                </a:solidFill>
              </a:rPr>
              <a:t>S</a:t>
            </a:r>
            <a:endParaRPr lang="en-US" sz="3600" dirty="0"/>
          </a:p>
        </p:txBody>
      </p:sp>
      <p:sp>
        <p:nvSpPr>
          <p:cNvPr id="19" name="Text 17"/>
          <p:cNvSpPr/>
          <p:nvPr/>
        </p:nvSpPr>
        <p:spPr>
          <a:xfrm>
            <a:off x="1344168" y="3447288"/>
            <a:ext cx="2423160" cy="658368"/>
          </a:xfrm>
          <a:prstGeom prst="rect">
            <a:avLst/>
          </a:prstGeom>
          <a:noFill/>
          <a:ln/>
        </p:spPr>
        <p:txBody>
          <a:bodyPr wrap="square" lIns="0" tIns="0" rIns="0" bIns="0" rtlCol="0" anchor="ctr">
            <a:normAutofit/>
          </a:bodyPr>
          <a:lstStyle/>
          <a:p>
            <a:pPr marL="0" indent="0">
              <a:buNone/>
            </a:pPr>
            <a:r>
              <a:rPr lang="en-US" sz="2000" b="1" dirty="0">
                <a:solidFill>
                  <a:srgbClr val="102033"/>
                </a:solidFill>
              </a:rPr>
              <a:t>Sanctification</a:t>
            </a:r>
            <a:endParaRPr lang="en-US" sz="2000" dirty="0"/>
          </a:p>
        </p:txBody>
      </p:sp>
      <p:sp>
        <p:nvSpPr>
          <p:cNvPr id="20" name="Shape 18"/>
          <p:cNvSpPr/>
          <p:nvPr/>
        </p:nvSpPr>
        <p:spPr>
          <a:xfrm>
            <a:off x="4526280" y="3447288"/>
            <a:ext cx="3154680" cy="658368"/>
          </a:xfrm>
          <a:prstGeom prst="roundRect">
            <a:avLst>
              <a:gd name="adj" fmla="val 11111"/>
            </a:avLst>
          </a:prstGeom>
          <a:solidFill>
            <a:srgbClr val="FFFFFF"/>
          </a:solidFill>
          <a:ln w="12700">
            <a:solidFill>
              <a:srgbClr val="E7DDC9"/>
            </a:solidFill>
            <a:prstDash val="solid"/>
          </a:ln>
        </p:spPr>
      </p:sp>
      <p:sp>
        <p:nvSpPr>
          <p:cNvPr id="21" name="Text 19"/>
          <p:cNvSpPr/>
          <p:nvPr/>
        </p:nvSpPr>
        <p:spPr>
          <a:xfrm>
            <a:off x="4663440" y="3557016"/>
            <a:ext cx="320040" cy="274320"/>
          </a:xfrm>
          <a:prstGeom prst="rect">
            <a:avLst/>
          </a:prstGeom>
          <a:noFill/>
          <a:ln/>
        </p:spPr>
        <p:txBody>
          <a:bodyPr wrap="square" lIns="0" tIns="0" rIns="0" bIns="0" rtlCol="0" anchor="ctr"/>
          <a:lstStyle/>
          <a:p>
            <a:pPr marL="0" indent="0">
              <a:buNone/>
            </a:pPr>
            <a:r>
              <a:rPr lang="en-US" sz="3600" b="1" dirty="0">
                <a:solidFill>
                  <a:srgbClr val="D8A73F"/>
                </a:solidFill>
              </a:rPr>
              <a:t>V</a:t>
            </a:r>
            <a:endParaRPr lang="en-US" sz="3600" dirty="0"/>
          </a:p>
        </p:txBody>
      </p:sp>
      <p:sp>
        <p:nvSpPr>
          <p:cNvPr id="22" name="Text 20"/>
          <p:cNvSpPr/>
          <p:nvPr/>
        </p:nvSpPr>
        <p:spPr>
          <a:xfrm>
            <a:off x="5093208" y="3611880"/>
            <a:ext cx="2423160" cy="182880"/>
          </a:xfrm>
          <a:prstGeom prst="rect">
            <a:avLst/>
          </a:prstGeom>
          <a:noFill/>
          <a:ln/>
        </p:spPr>
        <p:txBody>
          <a:bodyPr wrap="square" lIns="0" tIns="0" rIns="0" bIns="0" rtlCol="0" anchor="ctr">
            <a:noAutofit/>
          </a:bodyPr>
          <a:lstStyle/>
          <a:p>
            <a:pPr marL="0" indent="0">
              <a:buNone/>
            </a:pPr>
            <a:r>
              <a:rPr lang="en-US" sz="2000" b="1" dirty="0">
                <a:solidFill>
                  <a:srgbClr val="102033"/>
                </a:solidFill>
              </a:rPr>
              <a:t>Verify Source</a:t>
            </a:r>
            <a:endParaRPr lang="en-US" sz="2000" dirty="0"/>
          </a:p>
        </p:txBody>
      </p:sp>
      <p:sp>
        <p:nvSpPr>
          <p:cNvPr id="23" name="Shape 21"/>
          <p:cNvSpPr/>
          <p:nvPr/>
        </p:nvSpPr>
        <p:spPr>
          <a:xfrm>
            <a:off x="8275320" y="3447288"/>
            <a:ext cx="3154680" cy="658368"/>
          </a:xfrm>
          <a:prstGeom prst="roundRect">
            <a:avLst>
              <a:gd name="adj" fmla="val 11111"/>
            </a:avLst>
          </a:prstGeom>
          <a:solidFill>
            <a:srgbClr val="FFFFFF"/>
          </a:solidFill>
          <a:ln w="12700">
            <a:solidFill>
              <a:srgbClr val="E7DDC9"/>
            </a:solidFill>
            <a:prstDash val="solid"/>
          </a:ln>
        </p:spPr>
      </p:sp>
      <p:sp>
        <p:nvSpPr>
          <p:cNvPr id="24" name="Text 22"/>
          <p:cNvSpPr/>
          <p:nvPr/>
        </p:nvSpPr>
        <p:spPr>
          <a:xfrm>
            <a:off x="8412480" y="3557016"/>
            <a:ext cx="320040" cy="274320"/>
          </a:xfrm>
          <a:prstGeom prst="rect">
            <a:avLst/>
          </a:prstGeom>
          <a:noFill/>
          <a:ln/>
        </p:spPr>
        <p:txBody>
          <a:bodyPr wrap="square" lIns="0" tIns="0" rIns="0" bIns="0" rtlCol="0" anchor="ctr"/>
          <a:lstStyle/>
          <a:p>
            <a:pPr marL="0" indent="0">
              <a:buNone/>
            </a:pPr>
            <a:r>
              <a:rPr lang="en-US" sz="3600" b="1" dirty="0">
                <a:solidFill>
                  <a:srgbClr val="D8A73F"/>
                </a:solidFill>
              </a:rPr>
              <a:t>O</a:t>
            </a:r>
            <a:endParaRPr lang="en-US" sz="3600" dirty="0"/>
          </a:p>
        </p:txBody>
      </p:sp>
      <p:sp>
        <p:nvSpPr>
          <p:cNvPr id="25" name="Text 23"/>
          <p:cNvSpPr/>
          <p:nvPr/>
        </p:nvSpPr>
        <p:spPr>
          <a:xfrm>
            <a:off x="8842248" y="3611880"/>
            <a:ext cx="2423160" cy="182880"/>
          </a:xfrm>
          <a:prstGeom prst="rect">
            <a:avLst/>
          </a:prstGeom>
          <a:noFill/>
          <a:ln/>
        </p:spPr>
        <p:txBody>
          <a:bodyPr wrap="square" lIns="0" tIns="0" rIns="0" bIns="0" rtlCol="0" anchor="ctr">
            <a:noAutofit/>
          </a:bodyPr>
          <a:lstStyle/>
          <a:p>
            <a:pPr marL="0" indent="0">
              <a:buNone/>
            </a:pPr>
            <a:r>
              <a:rPr lang="en-US" sz="2000" b="1" dirty="0">
                <a:solidFill>
                  <a:srgbClr val="102033"/>
                </a:solidFill>
              </a:rPr>
              <a:t>Observe Fruit</a:t>
            </a:r>
            <a:endParaRPr lang="en-US" sz="2000" dirty="0"/>
          </a:p>
        </p:txBody>
      </p:sp>
      <p:sp>
        <p:nvSpPr>
          <p:cNvPr id="26" name="Shape 24"/>
          <p:cNvSpPr/>
          <p:nvPr/>
        </p:nvSpPr>
        <p:spPr>
          <a:xfrm>
            <a:off x="777240" y="4379976"/>
            <a:ext cx="3154680" cy="658368"/>
          </a:xfrm>
          <a:prstGeom prst="roundRect">
            <a:avLst>
              <a:gd name="adj" fmla="val 11111"/>
            </a:avLst>
          </a:prstGeom>
          <a:solidFill>
            <a:srgbClr val="FFFFFF"/>
          </a:solidFill>
          <a:ln w="12700">
            <a:solidFill>
              <a:srgbClr val="E7DDC9"/>
            </a:solidFill>
            <a:prstDash val="solid"/>
          </a:ln>
        </p:spPr>
      </p:sp>
      <p:sp>
        <p:nvSpPr>
          <p:cNvPr id="27" name="Text 25"/>
          <p:cNvSpPr/>
          <p:nvPr/>
        </p:nvSpPr>
        <p:spPr>
          <a:xfrm>
            <a:off x="914400" y="4489704"/>
            <a:ext cx="320040" cy="274320"/>
          </a:xfrm>
          <a:prstGeom prst="rect">
            <a:avLst/>
          </a:prstGeom>
          <a:noFill/>
          <a:ln/>
        </p:spPr>
        <p:txBody>
          <a:bodyPr wrap="square" lIns="0" tIns="0" rIns="0" bIns="0" rtlCol="0" anchor="ctr"/>
          <a:lstStyle/>
          <a:p>
            <a:pPr marL="0" indent="0">
              <a:buNone/>
            </a:pPr>
            <a:r>
              <a:rPr lang="en-US" sz="3600" b="1" dirty="0">
                <a:solidFill>
                  <a:srgbClr val="D8A73F"/>
                </a:solidFill>
              </a:rPr>
              <a:t>I</a:t>
            </a:r>
            <a:endParaRPr lang="en-US" sz="3600" dirty="0"/>
          </a:p>
        </p:txBody>
      </p:sp>
      <p:sp>
        <p:nvSpPr>
          <p:cNvPr id="28" name="Text 26"/>
          <p:cNvSpPr/>
          <p:nvPr/>
        </p:nvSpPr>
        <p:spPr>
          <a:xfrm>
            <a:off x="1344168" y="4379976"/>
            <a:ext cx="2423160" cy="612648"/>
          </a:xfrm>
          <a:prstGeom prst="rect">
            <a:avLst/>
          </a:prstGeom>
          <a:noFill/>
          <a:ln/>
        </p:spPr>
        <p:txBody>
          <a:bodyPr wrap="square" lIns="0" tIns="0" rIns="0" bIns="0" rtlCol="0" anchor="ctr">
            <a:normAutofit/>
          </a:bodyPr>
          <a:lstStyle/>
          <a:p>
            <a:pPr marL="0" indent="0">
              <a:buNone/>
            </a:pPr>
            <a:r>
              <a:rPr lang="en-US" sz="2000" b="1" dirty="0">
                <a:solidFill>
                  <a:srgbClr val="102033"/>
                </a:solidFill>
              </a:rPr>
              <a:t>Inquire Prayer</a:t>
            </a:r>
            <a:endParaRPr lang="en-US" sz="2000" dirty="0"/>
          </a:p>
        </p:txBody>
      </p:sp>
      <p:sp>
        <p:nvSpPr>
          <p:cNvPr id="29" name="Shape 27"/>
          <p:cNvSpPr/>
          <p:nvPr/>
        </p:nvSpPr>
        <p:spPr>
          <a:xfrm>
            <a:off x="4526280" y="4379976"/>
            <a:ext cx="3154680" cy="658368"/>
          </a:xfrm>
          <a:prstGeom prst="roundRect">
            <a:avLst>
              <a:gd name="adj" fmla="val 11111"/>
            </a:avLst>
          </a:prstGeom>
          <a:solidFill>
            <a:srgbClr val="FFFFFF"/>
          </a:solidFill>
          <a:ln w="12700">
            <a:solidFill>
              <a:srgbClr val="E7DDC9"/>
            </a:solidFill>
            <a:prstDash val="solid"/>
          </a:ln>
        </p:spPr>
      </p:sp>
      <p:sp>
        <p:nvSpPr>
          <p:cNvPr id="30" name="Text 28"/>
          <p:cNvSpPr/>
          <p:nvPr/>
        </p:nvSpPr>
        <p:spPr>
          <a:xfrm>
            <a:off x="4663440" y="4489704"/>
            <a:ext cx="320040" cy="274320"/>
          </a:xfrm>
          <a:prstGeom prst="rect">
            <a:avLst/>
          </a:prstGeom>
          <a:noFill/>
          <a:ln/>
        </p:spPr>
        <p:txBody>
          <a:bodyPr wrap="square" lIns="0" tIns="0" rIns="0" bIns="0" rtlCol="0" anchor="ctr"/>
          <a:lstStyle/>
          <a:p>
            <a:pPr marL="0" indent="0">
              <a:buNone/>
            </a:pPr>
            <a:r>
              <a:rPr lang="en-US" sz="3600" b="1" dirty="0">
                <a:solidFill>
                  <a:srgbClr val="D8A73F"/>
                </a:solidFill>
              </a:rPr>
              <a:t>C</a:t>
            </a:r>
            <a:endParaRPr lang="en-US" sz="3600" dirty="0"/>
          </a:p>
        </p:txBody>
      </p:sp>
      <p:sp>
        <p:nvSpPr>
          <p:cNvPr id="31" name="Text 29"/>
          <p:cNvSpPr/>
          <p:nvPr/>
        </p:nvSpPr>
        <p:spPr>
          <a:xfrm>
            <a:off x="5093208" y="4544568"/>
            <a:ext cx="2423160" cy="182880"/>
          </a:xfrm>
          <a:prstGeom prst="rect">
            <a:avLst/>
          </a:prstGeom>
          <a:noFill/>
          <a:ln/>
        </p:spPr>
        <p:txBody>
          <a:bodyPr wrap="square" lIns="0" tIns="0" rIns="0" bIns="0" rtlCol="0" anchor="ctr">
            <a:noAutofit/>
          </a:bodyPr>
          <a:lstStyle/>
          <a:p>
            <a:pPr marL="0" indent="0">
              <a:buNone/>
            </a:pPr>
            <a:r>
              <a:rPr lang="en-US" sz="2000" b="1" dirty="0">
                <a:solidFill>
                  <a:srgbClr val="102033"/>
                </a:solidFill>
              </a:rPr>
              <a:t>Consult Counsel</a:t>
            </a:r>
            <a:endParaRPr lang="en-US" sz="2000" dirty="0"/>
          </a:p>
        </p:txBody>
      </p:sp>
      <p:sp>
        <p:nvSpPr>
          <p:cNvPr id="32" name="Shape 30"/>
          <p:cNvSpPr/>
          <p:nvPr/>
        </p:nvSpPr>
        <p:spPr>
          <a:xfrm>
            <a:off x="8275320" y="4379976"/>
            <a:ext cx="3154680" cy="658368"/>
          </a:xfrm>
          <a:prstGeom prst="roundRect">
            <a:avLst>
              <a:gd name="adj" fmla="val 11111"/>
            </a:avLst>
          </a:prstGeom>
          <a:solidFill>
            <a:srgbClr val="FFFFFF"/>
          </a:solidFill>
          <a:ln w="12700">
            <a:solidFill>
              <a:srgbClr val="E7DDC9"/>
            </a:solidFill>
            <a:prstDash val="solid"/>
          </a:ln>
        </p:spPr>
      </p:sp>
      <p:sp>
        <p:nvSpPr>
          <p:cNvPr id="33" name="Text 31"/>
          <p:cNvSpPr/>
          <p:nvPr/>
        </p:nvSpPr>
        <p:spPr>
          <a:xfrm>
            <a:off x="8412480" y="4541659"/>
            <a:ext cx="320040" cy="274320"/>
          </a:xfrm>
          <a:prstGeom prst="rect">
            <a:avLst/>
          </a:prstGeom>
          <a:noFill/>
          <a:ln/>
        </p:spPr>
        <p:txBody>
          <a:bodyPr wrap="square" lIns="0" tIns="0" rIns="0" bIns="0" rtlCol="0" anchor="ctr"/>
          <a:lstStyle/>
          <a:p>
            <a:pPr marL="0" indent="0">
              <a:buNone/>
            </a:pPr>
            <a:r>
              <a:rPr lang="en-US" sz="3600" b="1" dirty="0">
                <a:solidFill>
                  <a:srgbClr val="D8A73F"/>
                </a:solidFill>
              </a:rPr>
              <a:t>E</a:t>
            </a:r>
            <a:endParaRPr lang="en-US" sz="3600" dirty="0"/>
          </a:p>
        </p:txBody>
      </p:sp>
      <p:sp>
        <p:nvSpPr>
          <p:cNvPr id="34" name="Text 32"/>
          <p:cNvSpPr/>
          <p:nvPr/>
        </p:nvSpPr>
        <p:spPr>
          <a:xfrm>
            <a:off x="8842248" y="4379976"/>
            <a:ext cx="2423160" cy="658368"/>
          </a:xfrm>
          <a:prstGeom prst="rect">
            <a:avLst/>
          </a:prstGeom>
          <a:noFill/>
          <a:ln/>
        </p:spPr>
        <p:txBody>
          <a:bodyPr wrap="square" lIns="0" tIns="0" rIns="0" bIns="0" rtlCol="0" anchor="ctr">
            <a:normAutofit/>
          </a:bodyPr>
          <a:lstStyle/>
          <a:p>
            <a:pPr marL="0" indent="0">
              <a:buNone/>
            </a:pPr>
            <a:r>
              <a:rPr lang="en-US" sz="2000" b="1" dirty="0">
                <a:solidFill>
                  <a:srgbClr val="102033"/>
                </a:solidFill>
              </a:rPr>
              <a:t>Examine &amp; Obey</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G — Gospel Test</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16</a:t>
            </a:r>
            <a:endParaRPr lang="en-US" sz="1200" dirty="0"/>
          </a:p>
        </p:txBody>
      </p:sp>
      <p:sp>
        <p:nvSpPr>
          <p:cNvPr id="6" name="Text 4"/>
          <p:cNvSpPr/>
          <p:nvPr/>
        </p:nvSpPr>
        <p:spPr>
          <a:xfrm>
            <a:off x="685800" y="868680"/>
            <a:ext cx="5760720" cy="777240"/>
          </a:xfrm>
          <a:prstGeom prst="rect">
            <a:avLst/>
          </a:prstGeom>
          <a:noFill/>
          <a:ln/>
        </p:spPr>
        <p:txBody>
          <a:bodyPr wrap="square" lIns="0" tIns="0" rIns="0" bIns="0" rtlCol="0" anchor="ctr">
            <a:normAutofit fontScale="92500" lnSpcReduction="20000"/>
          </a:bodyPr>
          <a:lstStyle/>
          <a:p>
            <a:pPr marL="0" indent="0">
              <a:buNone/>
            </a:pPr>
            <a:r>
              <a:rPr lang="en-US" sz="3200" b="1" dirty="0">
                <a:solidFill>
                  <a:srgbClr val="102033"/>
                </a:solidFill>
                <a:latin typeface="Aptos Display" pitchFamily="34" charset="0"/>
                <a:ea typeface="Aptos Display" pitchFamily="34" charset="-122"/>
                <a:cs typeface="Aptos Display" pitchFamily="34" charset="-120"/>
              </a:rPr>
              <a:t>Does it agree with the Gospel and honor Jesus?</a:t>
            </a:r>
            <a:endParaRPr lang="en-US" sz="3200" dirty="0"/>
          </a:p>
        </p:txBody>
      </p:sp>
      <p:sp>
        <p:nvSpPr>
          <p:cNvPr id="7" name="Text 5"/>
          <p:cNvSpPr/>
          <p:nvPr/>
        </p:nvSpPr>
        <p:spPr>
          <a:xfrm>
            <a:off x="868680" y="1920240"/>
            <a:ext cx="5120640" cy="210312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Does it lead toward Jesus?</a:t>
            </a:r>
            <a:endParaRPr lang="en-US" sz="2000" b="1" dirty="0"/>
          </a:p>
          <a:p>
            <a:pPr marL="152400" indent="-152400">
              <a:buSzPct val="100000"/>
              <a:buChar char="•"/>
            </a:pPr>
            <a:r>
              <a:rPr lang="en-US" sz="2000" b="1" dirty="0">
                <a:solidFill>
                  <a:srgbClr val="1D242B"/>
                </a:solidFill>
              </a:rPr>
              <a:t>Does it affirm His death and resurrection?</a:t>
            </a:r>
            <a:endParaRPr lang="en-US" sz="2000" b="1" dirty="0"/>
          </a:p>
          <a:p>
            <a:pPr marL="152400" indent="-152400">
              <a:buSzPct val="100000"/>
              <a:buChar char="•"/>
            </a:pPr>
            <a:r>
              <a:rPr lang="en-US" sz="2000" b="1" dirty="0">
                <a:solidFill>
                  <a:srgbClr val="1D242B"/>
                </a:solidFill>
              </a:rPr>
              <a:t>Does it call for repentance and faith?</a:t>
            </a:r>
            <a:endParaRPr lang="en-US" sz="2000" b="1" dirty="0"/>
          </a:p>
          <a:p>
            <a:pPr marL="152400" indent="-152400">
              <a:buSzPct val="100000"/>
              <a:buChar char="•"/>
            </a:pPr>
            <a:r>
              <a:rPr lang="en-US" sz="2000" b="1" dirty="0">
                <a:solidFill>
                  <a:srgbClr val="1D242B"/>
                </a:solidFill>
              </a:rPr>
              <a:t>Does it change the gospel?</a:t>
            </a:r>
            <a:endParaRPr lang="en-US" sz="2000" b="1" dirty="0"/>
          </a:p>
        </p:txBody>
      </p:sp>
      <p:pic>
        <p:nvPicPr>
          <p:cNvPr id="8" name="Image 0" descr="/mnt/data/a_highly_detailed_cinematic_sunrise_scene_viewed_batch_3.png"/>
          <p:cNvPicPr>
            <a:picLocks noChangeAspect="1"/>
          </p:cNvPicPr>
          <p:nvPr/>
        </p:nvPicPr>
        <p:blipFill>
          <a:blip r:embed="rId3"/>
          <a:srcRect l="15000" r="12829"/>
          <a:stretch/>
        </p:blipFill>
        <p:spPr>
          <a:xfrm>
            <a:off x="6664036" y="713232"/>
            <a:ext cx="4659284" cy="3008376"/>
          </a:xfrm>
          <a:prstGeom prst="rect">
            <a:avLst/>
          </a:prstGeom>
        </p:spPr>
      </p:pic>
      <p:sp>
        <p:nvSpPr>
          <p:cNvPr id="9" name="Shape 6"/>
          <p:cNvSpPr/>
          <p:nvPr/>
        </p:nvSpPr>
        <p:spPr>
          <a:xfrm>
            <a:off x="777240" y="4023360"/>
            <a:ext cx="5212080" cy="2286000"/>
          </a:xfrm>
          <a:prstGeom prst="rect">
            <a:avLst/>
          </a:prstGeom>
          <a:solidFill>
            <a:srgbClr val="FFFFFF">
              <a:alpha val="97000"/>
            </a:srgbClr>
          </a:solidFill>
          <a:ln w="12700">
            <a:solidFill>
              <a:srgbClr val="EADFC9"/>
            </a:solidFill>
            <a:prstDash val="solid"/>
          </a:ln>
        </p:spPr>
      </p:sp>
      <p:sp>
        <p:nvSpPr>
          <p:cNvPr id="10" name="Text 7"/>
          <p:cNvSpPr/>
          <p:nvPr/>
        </p:nvSpPr>
        <p:spPr>
          <a:xfrm>
            <a:off x="1005840" y="4297680"/>
            <a:ext cx="4754880" cy="1051560"/>
          </a:xfrm>
          <a:prstGeom prst="rect">
            <a:avLst/>
          </a:prstGeom>
          <a:noFill/>
          <a:ln/>
        </p:spPr>
        <p:txBody>
          <a:bodyPr wrap="square" rtlCol="0" anchor="ctr">
            <a:normAutofit/>
          </a:bodyPr>
          <a:lstStyle/>
          <a:p>
            <a:pPr marL="0" indent="0">
              <a:buNone/>
            </a:pPr>
            <a:r>
              <a:rPr lang="en-US" sz="2000" b="1" i="1" dirty="0">
                <a:solidFill>
                  <a:srgbClr val="102033"/>
                </a:solidFill>
              </a:rPr>
              <a:t>“He will glorify and honor Me.”</a:t>
            </a:r>
            <a:endParaRPr lang="en-US" sz="2000" b="1" dirty="0"/>
          </a:p>
        </p:txBody>
      </p:sp>
      <p:sp>
        <p:nvSpPr>
          <p:cNvPr id="11" name="Text 8"/>
          <p:cNvSpPr/>
          <p:nvPr/>
        </p:nvSpPr>
        <p:spPr>
          <a:xfrm>
            <a:off x="944880" y="5525885"/>
            <a:ext cx="4754880" cy="594360"/>
          </a:xfrm>
          <a:prstGeom prst="rect">
            <a:avLst/>
          </a:prstGeom>
          <a:noFill/>
          <a:ln/>
        </p:spPr>
        <p:txBody>
          <a:bodyPr wrap="square" rtlCol="0" anchor="ctr">
            <a:normAutofit/>
          </a:bodyPr>
          <a:lstStyle/>
          <a:p>
            <a:pPr marL="0" indent="0">
              <a:buNone/>
            </a:pPr>
            <a:r>
              <a:rPr lang="en-US" sz="2000" b="1" dirty="0">
                <a:solidFill>
                  <a:srgbClr val="0A6F73"/>
                </a:solidFill>
              </a:rPr>
              <a:t>John 16:14</a:t>
            </a:r>
            <a:endParaRPr lang="en-US" sz="2000" dirty="0"/>
          </a:p>
        </p:txBody>
      </p:sp>
      <p:sp>
        <p:nvSpPr>
          <p:cNvPr id="12" name="Shape 9"/>
          <p:cNvSpPr/>
          <p:nvPr/>
        </p:nvSpPr>
        <p:spPr>
          <a:xfrm>
            <a:off x="6080760" y="4023360"/>
            <a:ext cx="5394960" cy="2286000"/>
          </a:xfrm>
          <a:prstGeom prst="rect">
            <a:avLst/>
          </a:prstGeom>
          <a:solidFill>
            <a:srgbClr val="FFFFFF">
              <a:alpha val="97000"/>
            </a:srgbClr>
          </a:solidFill>
          <a:ln w="12700">
            <a:solidFill>
              <a:srgbClr val="EADFC9"/>
            </a:solidFill>
            <a:prstDash val="solid"/>
          </a:ln>
        </p:spPr>
      </p:sp>
      <p:sp>
        <p:nvSpPr>
          <p:cNvPr id="13" name="Text 10"/>
          <p:cNvSpPr/>
          <p:nvPr/>
        </p:nvSpPr>
        <p:spPr>
          <a:xfrm>
            <a:off x="6309360" y="4218709"/>
            <a:ext cx="4937760" cy="1130531"/>
          </a:xfrm>
          <a:prstGeom prst="rect">
            <a:avLst/>
          </a:prstGeom>
          <a:noFill/>
          <a:ln/>
        </p:spPr>
        <p:txBody>
          <a:bodyPr wrap="square" rtlCol="0" anchor="ctr">
            <a:normAutofit/>
          </a:bodyPr>
          <a:lstStyle/>
          <a:p>
            <a:pPr marL="0" indent="0">
              <a:buNone/>
            </a:pPr>
            <a:r>
              <a:rPr lang="en-US" sz="2000" b="1" i="1" dirty="0">
                <a:solidFill>
                  <a:srgbClr val="102033"/>
                </a:solidFill>
              </a:rPr>
              <a:t>“Christ died for our sins… and rose again.”</a:t>
            </a:r>
            <a:endParaRPr lang="en-US" sz="2000" b="1" dirty="0"/>
          </a:p>
        </p:txBody>
      </p:sp>
      <p:sp>
        <p:nvSpPr>
          <p:cNvPr id="14" name="Text 11"/>
          <p:cNvSpPr/>
          <p:nvPr/>
        </p:nvSpPr>
        <p:spPr>
          <a:xfrm>
            <a:off x="6309360" y="5525885"/>
            <a:ext cx="4937760" cy="600595"/>
          </a:xfrm>
          <a:prstGeom prst="rect">
            <a:avLst/>
          </a:prstGeom>
          <a:noFill/>
          <a:ln/>
        </p:spPr>
        <p:txBody>
          <a:bodyPr wrap="square" rtlCol="0" anchor="ctr">
            <a:normAutofit/>
          </a:bodyPr>
          <a:lstStyle/>
          <a:p>
            <a:pPr marL="0" indent="0">
              <a:buNone/>
            </a:pPr>
            <a:r>
              <a:rPr lang="en-US" sz="2000" b="1" dirty="0">
                <a:solidFill>
                  <a:srgbClr val="0A6F73"/>
                </a:solidFill>
              </a:rPr>
              <a:t>1 Corinthians 15:3–4</a:t>
            </a:r>
            <a:endParaRPr lang="en-US" sz="20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O — Objective Word Test</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17</a:t>
            </a:r>
            <a:endParaRPr lang="en-US" sz="1200" dirty="0"/>
          </a:p>
        </p:txBody>
      </p:sp>
      <p:sp>
        <p:nvSpPr>
          <p:cNvPr id="6" name="Text 4"/>
          <p:cNvSpPr/>
          <p:nvPr/>
        </p:nvSpPr>
        <p:spPr>
          <a:xfrm>
            <a:off x="685800" y="868680"/>
            <a:ext cx="10789920" cy="777240"/>
          </a:xfrm>
          <a:prstGeom prst="rect">
            <a:avLst/>
          </a:prstGeom>
          <a:noFill/>
          <a:ln/>
        </p:spPr>
        <p:txBody>
          <a:bodyPr wrap="square" lIns="0" tIns="0" rIns="0" bIns="0" rtlCol="0" anchor="ctr">
            <a:normAutofit/>
          </a:bodyPr>
          <a:lstStyle/>
          <a:p>
            <a:pPr marL="0" indent="0">
              <a:buNone/>
            </a:pPr>
            <a:r>
              <a:rPr lang="en-US" sz="3200" b="1" dirty="0">
                <a:solidFill>
                  <a:srgbClr val="102033"/>
                </a:solidFill>
                <a:latin typeface="Aptos Display" pitchFamily="34" charset="0"/>
                <a:ea typeface="Aptos Display" pitchFamily="34" charset="-122"/>
                <a:cs typeface="Aptos Display" pitchFamily="34" charset="-120"/>
              </a:rPr>
              <a:t>Does it agree with Scripture correctly understood?</a:t>
            </a:r>
            <a:endParaRPr lang="en-US" sz="3200" dirty="0"/>
          </a:p>
        </p:txBody>
      </p:sp>
      <p:sp>
        <p:nvSpPr>
          <p:cNvPr id="7" name="Shape 5"/>
          <p:cNvSpPr/>
          <p:nvPr/>
        </p:nvSpPr>
        <p:spPr>
          <a:xfrm>
            <a:off x="777240" y="1645920"/>
            <a:ext cx="10744200" cy="1097280"/>
          </a:xfrm>
          <a:prstGeom prst="roundRect">
            <a:avLst>
              <a:gd name="adj" fmla="val 7619"/>
            </a:avLst>
          </a:prstGeom>
          <a:solidFill>
            <a:srgbClr val="FFFDF7"/>
          </a:solidFill>
          <a:ln w="12700">
            <a:solidFill>
              <a:srgbClr val="E7DDC9"/>
            </a:solidFill>
            <a:prstDash val="solid"/>
          </a:ln>
        </p:spPr>
      </p:sp>
      <p:sp>
        <p:nvSpPr>
          <p:cNvPr id="8" name="Text 6"/>
          <p:cNvSpPr/>
          <p:nvPr/>
        </p:nvSpPr>
        <p:spPr>
          <a:xfrm>
            <a:off x="960120" y="1776845"/>
            <a:ext cx="10378440" cy="966355"/>
          </a:xfrm>
          <a:prstGeom prst="rect">
            <a:avLst/>
          </a:prstGeom>
          <a:noFill/>
          <a:ln/>
        </p:spPr>
        <p:txBody>
          <a:bodyPr wrap="square" lIns="254" tIns="254" rIns="254" bIns="254" rtlCol="0" anchor="ctr">
            <a:normAutofit/>
          </a:bodyPr>
          <a:lstStyle/>
          <a:p>
            <a:pPr marL="0" indent="0" algn="ctr">
              <a:buNone/>
            </a:pPr>
            <a:r>
              <a:rPr lang="en-US" sz="2000" b="1" dirty="0">
                <a:solidFill>
                  <a:srgbClr val="1D242B"/>
                </a:solidFill>
              </a:rPr>
              <a:t>No dream, prophecy, feeling, vision, advice, opportunity, or</a:t>
            </a:r>
          </a:p>
          <a:p>
            <a:pPr marL="0" indent="0" algn="ctr">
              <a:buNone/>
            </a:pPr>
            <a:r>
              <a:rPr lang="en-US" sz="2000" b="1" dirty="0">
                <a:solidFill>
                  <a:srgbClr val="1D242B"/>
                </a:solidFill>
              </a:rPr>
              <a:t>inner impression has authority to overturn Scripture.</a:t>
            </a:r>
            <a:endParaRPr lang="en-US" sz="2000" b="1" dirty="0"/>
          </a:p>
        </p:txBody>
      </p:sp>
      <p:sp>
        <p:nvSpPr>
          <p:cNvPr id="9" name="Text 7"/>
          <p:cNvSpPr/>
          <p:nvPr/>
        </p:nvSpPr>
        <p:spPr>
          <a:xfrm>
            <a:off x="960120" y="3246120"/>
            <a:ext cx="10058400" cy="137160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John 17:17 — “Your word is truth.”</a:t>
            </a:r>
            <a:endParaRPr lang="en-US" sz="2000" b="1" dirty="0"/>
          </a:p>
          <a:p>
            <a:pPr marL="152400" indent="-152400">
              <a:buSzPct val="100000"/>
              <a:buChar char="•"/>
            </a:pPr>
            <a:r>
              <a:rPr lang="en-US" sz="2000" b="1" dirty="0">
                <a:solidFill>
                  <a:srgbClr val="1D242B"/>
                </a:solidFill>
              </a:rPr>
              <a:t>2 Timothy 3:16–17 — “All Scripture is God-breathed.”</a:t>
            </a:r>
            <a:endParaRPr lang="en-US" sz="2000" b="1" dirty="0"/>
          </a:p>
          <a:p>
            <a:pPr marL="152400" indent="-152400">
              <a:buSzPct val="100000"/>
              <a:buChar char="•"/>
            </a:pPr>
            <a:r>
              <a:rPr lang="en-US" sz="2000" b="1" dirty="0">
                <a:solidFill>
                  <a:srgbClr val="1D242B"/>
                </a:solidFill>
              </a:rPr>
              <a:t>Acts 17:11 — “Examining the Scriptures daily.”</a:t>
            </a:r>
            <a:endParaRPr lang="en-US" sz="2000" b="1" dirty="0"/>
          </a:p>
        </p:txBody>
      </p:sp>
      <p:sp>
        <p:nvSpPr>
          <p:cNvPr id="10" name="Text 8"/>
          <p:cNvSpPr/>
          <p:nvPr/>
        </p:nvSpPr>
        <p:spPr>
          <a:xfrm>
            <a:off x="841248" y="5257800"/>
            <a:ext cx="10515600" cy="411480"/>
          </a:xfrm>
          <a:prstGeom prst="rect">
            <a:avLst/>
          </a:prstGeom>
          <a:noFill/>
          <a:ln/>
        </p:spPr>
        <p:txBody>
          <a:bodyPr wrap="square" rtlCol="0" anchor="ctr">
            <a:normAutofit/>
          </a:bodyPr>
          <a:lstStyle/>
          <a:p>
            <a:pPr marL="0" indent="0">
              <a:buNone/>
            </a:pPr>
            <a:r>
              <a:rPr lang="en-US" sz="2000" b="1" dirty="0">
                <a:solidFill>
                  <a:srgbClr val="0A6F73"/>
                </a:solidFill>
              </a:rPr>
              <a:t>Simple rule: God will never guide you to disobey what He has already written.</a:t>
            </a: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D — Divine Character Test</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18</a:t>
            </a:r>
            <a:endParaRPr lang="en-US" sz="1200" dirty="0"/>
          </a:p>
        </p:txBody>
      </p:sp>
      <p:sp>
        <p:nvSpPr>
          <p:cNvPr id="6" name="Text 4"/>
          <p:cNvSpPr/>
          <p:nvPr/>
        </p:nvSpPr>
        <p:spPr>
          <a:xfrm>
            <a:off x="700887" y="676656"/>
            <a:ext cx="10789920" cy="777240"/>
          </a:xfrm>
          <a:prstGeom prst="rect">
            <a:avLst/>
          </a:prstGeom>
          <a:noFill/>
          <a:ln/>
        </p:spPr>
        <p:txBody>
          <a:bodyPr wrap="square" lIns="0" tIns="0" rIns="0" bIns="0" rtlCol="0" anchor="ctr">
            <a:normAutofit/>
          </a:bodyPr>
          <a:lstStyle/>
          <a:p>
            <a:pPr marL="0" indent="0">
              <a:buNone/>
            </a:pPr>
            <a:r>
              <a:rPr lang="en-US" sz="3600" b="1" dirty="0">
                <a:solidFill>
                  <a:srgbClr val="102033"/>
                </a:solidFill>
                <a:latin typeface="Aptos Display" pitchFamily="34" charset="0"/>
                <a:ea typeface="Aptos Display" pitchFamily="34" charset="-122"/>
                <a:cs typeface="Aptos Display" pitchFamily="34" charset="-120"/>
              </a:rPr>
              <a:t>Does it reflect God’s character?</a:t>
            </a:r>
            <a:endParaRPr lang="en-US" sz="3600" dirty="0"/>
          </a:p>
        </p:txBody>
      </p:sp>
      <p:grpSp>
        <p:nvGrpSpPr>
          <p:cNvPr id="33" name="Group 32">
            <a:extLst>
              <a:ext uri="{FF2B5EF4-FFF2-40B4-BE49-F238E27FC236}">
                <a16:creationId xmlns:a16="http://schemas.microsoft.com/office/drawing/2014/main" id="{877CBF9E-0AE0-FCC1-6089-8A264093ABFE}"/>
              </a:ext>
            </a:extLst>
          </p:cNvPr>
          <p:cNvGrpSpPr/>
          <p:nvPr/>
        </p:nvGrpSpPr>
        <p:grpSpPr>
          <a:xfrm>
            <a:off x="868679" y="1600200"/>
            <a:ext cx="10000211" cy="1234440"/>
            <a:chOff x="868680" y="1920240"/>
            <a:chExt cx="9189720" cy="914400"/>
          </a:xfrm>
        </p:grpSpPr>
        <p:sp>
          <p:nvSpPr>
            <p:cNvPr id="7" name="Shape 5"/>
            <p:cNvSpPr/>
            <p:nvPr/>
          </p:nvSpPr>
          <p:spPr>
            <a:xfrm>
              <a:off x="868680" y="1920240"/>
              <a:ext cx="1920240" cy="347472"/>
            </a:xfrm>
            <a:prstGeom prst="roundRect">
              <a:avLst>
                <a:gd name="adj" fmla="val 31579"/>
              </a:avLst>
            </a:prstGeom>
            <a:solidFill>
              <a:srgbClr val="0A6F73"/>
            </a:solidFill>
            <a:ln w="12700">
              <a:solidFill>
                <a:srgbClr val="0A6F73">
                  <a:alpha val="0"/>
                </a:srgbClr>
              </a:solidFill>
              <a:prstDash val="solid"/>
            </a:ln>
          </p:spPr>
        </p:sp>
        <p:sp>
          <p:nvSpPr>
            <p:cNvPr id="8" name="Text 6"/>
            <p:cNvSpPr/>
            <p:nvPr/>
          </p:nvSpPr>
          <p:spPr>
            <a:xfrm>
              <a:off x="941832" y="2002536"/>
              <a:ext cx="1773936" cy="146304"/>
            </a:xfrm>
            <a:prstGeom prst="rect">
              <a:avLst/>
            </a:prstGeom>
            <a:noFill/>
            <a:ln/>
          </p:spPr>
          <p:txBody>
            <a:bodyPr wrap="square" lIns="0" tIns="0" rIns="0" bIns="0" rtlCol="0" anchor="ctr">
              <a:noAutofit/>
            </a:bodyPr>
            <a:lstStyle/>
            <a:p>
              <a:pPr marL="0" indent="0" algn="ctr">
                <a:buNone/>
              </a:pPr>
              <a:r>
                <a:rPr lang="en-US" sz="2400" b="1" dirty="0">
                  <a:solidFill>
                    <a:srgbClr val="FFFFFF"/>
                  </a:solidFill>
                </a:rPr>
                <a:t>Holy</a:t>
              </a:r>
              <a:endParaRPr lang="en-US" sz="2400" dirty="0"/>
            </a:p>
          </p:txBody>
        </p:sp>
        <p:sp>
          <p:nvSpPr>
            <p:cNvPr id="9" name="Shape 7"/>
            <p:cNvSpPr/>
            <p:nvPr/>
          </p:nvSpPr>
          <p:spPr>
            <a:xfrm>
              <a:off x="3291840" y="1920240"/>
              <a:ext cx="1920240" cy="347472"/>
            </a:xfrm>
            <a:prstGeom prst="roundRect">
              <a:avLst>
                <a:gd name="adj" fmla="val 31579"/>
              </a:avLst>
            </a:prstGeom>
            <a:solidFill>
              <a:srgbClr val="102033"/>
            </a:solidFill>
            <a:ln w="12700">
              <a:solidFill>
                <a:srgbClr val="102033">
                  <a:alpha val="0"/>
                </a:srgbClr>
              </a:solidFill>
              <a:prstDash val="solid"/>
            </a:ln>
          </p:spPr>
        </p:sp>
        <p:sp>
          <p:nvSpPr>
            <p:cNvPr id="10" name="Text 8"/>
            <p:cNvSpPr/>
            <p:nvPr/>
          </p:nvSpPr>
          <p:spPr>
            <a:xfrm>
              <a:off x="3364992" y="2002536"/>
              <a:ext cx="1773936" cy="146304"/>
            </a:xfrm>
            <a:prstGeom prst="rect">
              <a:avLst/>
            </a:prstGeom>
            <a:noFill/>
            <a:ln/>
          </p:spPr>
          <p:txBody>
            <a:bodyPr wrap="square" lIns="0" tIns="0" rIns="0" bIns="0" rtlCol="0" anchor="ctr">
              <a:noAutofit/>
            </a:bodyPr>
            <a:lstStyle/>
            <a:p>
              <a:pPr marL="0" indent="0" algn="ctr">
                <a:buNone/>
              </a:pPr>
              <a:r>
                <a:rPr lang="en-US" sz="2400" b="1" dirty="0">
                  <a:solidFill>
                    <a:srgbClr val="FFFFFF"/>
                  </a:solidFill>
                </a:rPr>
                <a:t>Truthful</a:t>
              </a:r>
              <a:endParaRPr lang="en-US" sz="2400" dirty="0"/>
            </a:p>
          </p:txBody>
        </p:sp>
        <p:sp>
          <p:nvSpPr>
            <p:cNvPr id="11" name="Shape 9"/>
            <p:cNvSpPr/>
            <p:nvPr/>
          </p:nvSpPr>
          <p:spPr>
            <a:xfrm>
              <a:off x="5715000" y="1920240"/>
              <a:ext cx="1920240" cy="347472"/>
            </a:xfrm>
            <a:prstGeom prst="roundRect">
              <a:avLst>
                <a:gd name="adj" fmla="val 31579"/>
              </a:avLst>
            </a:prstGeom>
            <a:solidFill>
              <a:srgbClr val="0A6F73"/>
            </a:solidFill>
            <a:ln w="12700">
              <a:solidFill>
                <a:srgbClr val="0A6F73">
                  <a:alpha val="0"/>
                </a:srgbClr>
              </a:solidFill>
              <a:prstDash val="solid"/>
            </a:ln>
          </p:spPr>
        </p:sp>
        <p:sp>
          <p:nvSpPr>
            <p:cNvPr id="12" name="Text 10"/>
            <p:cNvSpPr/>
            <p:nvPr/>
          </p:nvSpPr>
          <p:spPr>
            <a:xfrm>
              <a:off x="5788152" y="2002536"/>
              <a:ext cx="1773936" cy="146304"/>
            </a:xfrm>
            <a:prstGeom prst="rect">
              <a:avLst/>
            </a:prstGeom>
            <a:noFill/>
            <a:ln/>
          </p:spPr>
          <p:txBody>
            <a:bodyPr wrap="square" lIns="0" tIns="0" rIns="0" bIns="0" rtlCol="0" anchor="ctr">
              <a:noAutofit/>
            </a:bodyPr>
            <a:lstStyle/>
            <a:p>
              <a:pPr marL="0" indent="0" algn="ctr">
                <a:buNone/>
              </a:pPr>
              <a:r>
                <a:rPr lang="en-US" sz="2400" b="1" dirty="0">
                  <a:solidFill>
                    <a:srgbClr val="FFFFFF"/>
                  </a:solidFill>
                </a:rPr>
                <a:t>Loving</a:t>
              </a:r>
              <a:endParaRPr lang="en-US" sz="2400" dirty="0"/>
            </a:p>
          </p:txBody>
        </p:sp>
        <p:sp>
          <p:nvSpPr>
            <p:cNvPr id="13" name="Shape 11"/>
            <p:cNvSpPr/>
            <p:nvPr/>
          </p:nvSpPr>
          <p:spPr>
            <a:xfrm>
              <a:off x="8138160" y="1920240"/>
              <a:ext cx="1920240" cy="347472"/>
            </a:xfrm>
            <a:prstGeom prst="roundRect">
              <a:avLst>
                <a:gd name="adj" fmla="val 31579"/>
              </a:avLst>
            </a:prstGeom>
            <a:solidFill>
              <a:srgbClr val="102033"/>
            </a:solidFill>
            <a:ln w="12700">
              <a:solidFill>
                <a:srgbClr val="102033">
                  <a:alpha val="0"/>
                </a:srgbClr>
              </a:solidFill>
              <a:prstDash val="solid"/>
            </a:ln>
          </p:spPr>
        </p:sp>
        <p:sp>
          <p:nvSpPr>
            <p:cNvPr id="14" name="Text 12"/>
            <p:cNvSpPr/>
            <p:nvPr/>
          </p:nvSpPr>
          <p:spPr>
            <a:xfrm>
              <a:off x="8211312" y="2002536"/>
              <a:ext cx="1773936" cy="146304"/>
            </a:xfrm>
            <a:prstGeom prst="rect">
              <a:avLst/>
            </a:prstGeom>
            <a:noFill/>
            <a:ln/>
          </p:spPr>
          <p:txBody>
            <a:bodyPr wrap="square" lIns="0" tIns="0" rIns="0" bIns="0" rtlCol="0" anchor="ctr">
              <a:noAutofit/>
            </a:bodyPr>
            <a:lstStyle/>
            <a:p>
              <a:pPr marL="0" indent="0" algn="ctr">
                <a:buNone/>
              </a:pPr>
              <a:r>
                <a:rPr lang="en-US" sz="2400" b="1" dirty="0">
                  <a:solidFill>
                    <a:srgbClr val="FFFFFF"/>
                  </a:solidFill>
                </a:rPr>
                <a:t>Just</a:t>
              </a:r>
              <a:endParaRPr lang="en-US" sz="2400" dirty="0"/>
            </a:p>
          </p:txBody>
        </p:sp>
        <p:sp>
          <p:nvSpPr>
            <p:cNvPr id="15" name="Shape 13"/>
            <p:cNvSpPr/>
            <p:nvPr/>
          </p:nvSpPr>
          <p:spPr>
            <a:xfrm>
              <a:off x="868680" y="2487168"/>
              <a:ext cx="1920240" cy="347472"/>
            </a:xfrm>
            <a:prstGeom prst="roundRect">
              <a:avLst>
                <a:gd name="adj" fmla="val 31579"/>
              </a:avLst>
            </a:prstGeom>
            <a:solidFill>
              <a:srgbClr val="0A6F73"/>
            </a:solidFill>
            <a:ln w="12700">
              <a:solidFill>
                <a:srgbClr val="0A6F73">
                  <a:alpha val="0"/>
                </a:srgbClr>
              </a:solidFill>
              <a:prstDash val="solid"/>
            </a:ln>
          </p:spPr>
        </p:sp>
        <p:sp>
          <p:nvSpPr>
            <p:cNvPr id="16" name="Text 14"/>
            <p:cNvSpPr/>
            <p:nvPr/>
          </p:nvSpPr>
          <p:spPr>
            <a:xfrm>
              <a:off x="941832" y="2569464"/>
              <a:ext cx="1773936" cy="146304"/>
            </a:xfrm>
            <a:prstGeom prst="rect">
              <a:avLst/>
            </a:prstGeom>
            <a:noFill/>
            <a:ln/>
          </p:spPr>
          <p:txBody>
            <a:bodyPr wrap="square" lIns="0" tIns="0" rIns="0" bIns="0" rtlCol="0" anchor="ctr">
              <a:noAutofit/>
            </a:bodyPr>
            <a:lstStyle/>
            <a:p>
              <a:pPr marL="0" indent="0" algn="ctr">
                <a:buNone/>
              </a:pPr>
              <a:r>
                <a:rPr lang="en-US" sz="2400" b="1" dirty="0">
                  <a:solidFill>
                    <a:srgbClr val="FFFFFF"/>
                  </a:solidFill>
                </a:rPr>
                <a:t>Merciful</a:t>
              </a:r>
              <a:endParaRPr lang="en-US" sz="2400" dirty="0"/>
            </a:p>
          </p:txBody>
        </p:sp>
        <p:sp>
          <p:nvSpPr>
            <p:cNvPr id="17" name="Shape 15"/>
            <p:cNvSpPr/>
            <p:nvPr/>
          </p:nvSpPr>
          <p:spPr>
            <a:xfrm>
              <a:off x="3291840" y="2487168"/>
              <a:ext cx="1920240" cy="347472"/>
            </a:xfrm>
            <a:prstGeom prst="roundRect">
              <a:avLst>
                <a:gd name="adj" fmla="val 31579"/>
              </a:avLst>
            </a:prstGeom>
            <a:solidFill>
              <a:srgbClr val="102033"/>
            </a:solidFill>
            <a:ln w="12700">
              <a:solidFill>
                <a:srgbClr val="102033">
                  <a:alpha val="0"/>
                </a:srgbClr>
              </a:solidFill>
              <a:prstDash val="solid"/>
            </a:ln>
          </p:spPr>
        </p:sp>
        <p:sp>
          <p:nvSpPr>
            <p:cNvPr id="18" name="Text 16"/>
            <p:cNvSpPr/>
            <p:nvPr/>
          </p:nvSpPr>
          <p:spPr>
            <a:xfrm>
              <a:off x="3364992" y="2569464"/>
              <a:ext cx="1773936" cy="146304"/>
            </a:xfrm>
            <a:prstGeom prst="rect">
              <a:avLst/>
            </a:prstGeom>
            <a:noFill/>
            <a:ln/>
          </p:spPr>
          <p:txBody>
            <a:bodyPr wrap="square" lIns="0" tIns="0" rIns="0" bIns="0" rtlCol="0" anchor="ctr">
              <a:noAutofit/>
            </a:bodyPr>
            <a:lstStyle/>
            <a:p>
              <a:pPr marL="0" indent="0" algn="ctr">
                <a:buNone/>
              </a:pPr>
              <a:r>
                <a:rPr lang="en-US" sz="2400" b="1" dirty="0">
                  <a:solidFill>
                    <a:srgbClr val="FFFFFF"/>
                  </a:solidFill>
                </a:rPr>
                <a:t>Faithful</a:t>
              </a:r>
              <a:endParaRPr lang="en-US" sz="2400" dirty="0"/>
            </a:p>
          </p:txBody>
        </p:sp>
        <p:sp>
          <p:nvSpPr>
            <p:cNvPr id="19" name="Shape 17"/>
            <p:cNvSpPr/>
            <p:nvPr/>
          </p:nvSpPr>
          <p:spPr>
            <a:xfrm>
              <a:off x="5715000" y="2487168"/>
              <a:ext cx="1920240" cy="347472"/>
            </a:xfrm>
            <a:prstGeom prst="roundRect">
              <a:avLst>
                <a:gd name="adj" fmla="val 31579"/>
              </a:avLst>
            </a:prstGeom>
            <a:solidFill>
              <a:srgbClr val="0A6F73"/>
            </a:solidFill>
            <a:ln w="12700">
              <a:solidFill>
                <a:srgbClr val="0A6F73">
                  <a:alpha val="0"/>
                </a:srgbClr>
              </a:solidFill>
              <a:prstDash val="solid"/>
            </a:ln>
          </p:spPr>
        </p:sp>
        <p:sp>
          <p:nvSpPr>
            <p:cNvPr id="20" name="Text 18"/>
            <p:cNvSpPr/>
            <p:nvPr/>
          </p:nvSpPr>
          <p:spPr>
            <a:xfrm>
              <a:off x="5788152" y="2569464"/>
              <a:ext cx="1773936" cy="146304"/>
            </a:xfrm>
            <a:prstGeom prst="rect">
              <a:avLst/>
            </a:prstGeom>
            <a:noFill/>
            <a:ln/>
          </p:spPr>
          <p:txBody>
            <a:bodyPr wrap="square" lIns="0" tIns="0" rIns="0" bIns="0" rtlCol="0" anchor="ctr">
              <a:noAutofit/>
            </a:bodyPr>
            <a:lstStyle/>
            <a:p>
              <a:pPr marL="0" indent="0" algn="ctr">
                <a:buNone/>
              </a:pPr>
              <a:r>
                <a:rPr lang="en-US" sz="2400" b="1" dirty="0">
                  <a:solidFill>
                    <a:srgbClr val="FFFFFF"/>
                  </a:solidFill>
                </a:rPr>
                <a:t>Wise</a:t>
              </a:r>
              <a:endParaRPr lang="en-US" sz="2400" dirty="0"/>
            </a:p>
          </p:txBody>
        </p:sp>
        <p:sp>
          <p:nvSpPr>
            <p:cNvPr id="21" name="Shape 19"/>
            <p:cNvSpPr/>
            <p:nvPr/>
          </p:nvSpPr>
          <p:spPr>
            <a:xfrm>
              <a:off x="8138160" y="2487168"/>
              <a:ext cx="1920240" cy="347472"/>
            </a:xfrm>
            <a:prstGeom prst="roundRect">
              <a:avLst>
                <a:gd name="adj" fmla="val 31579"/>
              </a:avLst>
            </a:prstGeom>
            <a:solidFill>
              <a:srgbClr val="102033"/>
            </a:solidFill>
            <a:ln w="12700">
              <a:solidFill>
                <a:srgbClr val="102033">
                  <a:alpha val="0"/>
                </a:srgbClr>
              </a:solidFill>
              <a:prstDash val="solid"/>
            </a:ln>
          </p:spPr>
        </p:sp>
        <p:sp>
          <p:nvSpPr>
            <p:cNvPr id="22" name="Text 20"/>
            <p:cNvSpPr/>
            <p:nvPr/>
          </p:nvSpPr>
          <p:spPr>
            <a:xfrm>
              <a:off x="8211312" y="2569464"/>
              <a:ext cx="1773936" cy="146304"/>
            </a:xfrm>
            <a:prstGeom prst="rect">
              <a:avLst/>
            </a:prstGeom>
            <a:noFill/>
            <a:ln/>
          </p:spPr>
          <p:txBody>
            <a:bodyPr wrap="square" lIns="0" tIns="0" rIns="0" bIns="0" rtlCol="0" anchor="ctr">
              <a:noAutofit/>
            </a:bodyPr>
            <a:lstStyle/>
            <a:p>
              <a:pPr marL="0" indent="0" algn="ctr">
                <a:buNone/>
              </a:pPr>
              <a:r>
                <a:rPr lang="en-US" sz="2400" b="1" dirty="0">
                  <a:solidFill>
                    <a:srgbClr val="FFFFFF"/>
                  </a:solidFill>
                </a:rPr>
                <a:t>Pure</a:t>
              </a:r>
              <a:endParaRPr lang="en-US" sz="2400" dirty="0"/>
            </a:p>
          </p:txBody>
        </p:sp>
      </p:grpSp>
      <p:sp>
        <p:nvSpPr>
          <p:cNvPr id="23" name="Shape 21"/>
          <p:cNvSpPr/>
          <p:nvPr/>
        </p:nvSpPr>
        <p:spPr>
          <a:xfrm>
            <a:off x="777240" y="3429000"/>
            <a:ext cx="3520440" cy="1847088"/>
          </a:xfrm>
          <a:prstGeom prst="rect">
            <a:avLst/>
          </a:prstGeom>
          <a:solidFill>
            <a:srgbClr val="FFFFFF">
              <a:alpha val="97000"/>
            </a:srgbClr>
          </a:solidFill>
          <a:ln w="12700">
            <a:solidFill>
              <a:srgbClr val="EADFC9"/>
            </a:solidFill>
            <a:prstDash val="solid"/>
          </a:ln>
        </p:spPr>
      </p:sp>
      <p:sp>
        <p:nvSpPr>
          <p:cNvPr id="24" name="Text 22"/>
          <p:cNvSpPr/>
          <p:nvPr/>
        </p:nvSpPr>
        <p:spPr>
          <a:xfrm>
            <a:off x="1005840" y="3611879"/>
            <a:ext cx="3063240" cy="886969"/>
          </a:xfrm>
          <a:prstGeom prst="rect">
            <a:avLst/>
          </a:prstGeom>
          <a:noFill/>
          <a:ln/>
        </p:spPr>
        <p:txBody>
          <a:bodyPr wrap="square" rtlCol="0" anchor="ctr">
            <a:normAutofit/>
          </a:bodyPr>
          <a:lstStyle/>
          <a:p>
            <a:pPr marL="0" indent="0" algn="ctr">
              <a:buNone/>
            </a:pPr>
            <a:r>
              <a:rPr lang="en-US" sz="2000" b="1" i="1" dirty="0">
                <a:solidFill>
                  <a:srgbClr val="102033"/>
                </a:solidFill>
              </a:rPr>
              <a:t>“God is not a man, that He should lie.”</a:t>
            </a:r>
            <a:endParaRPr lang="en-US" sz="2000" b="1" dirty="0"/>
          </a:p>
        </p:txBody>
      </p:sp>
      <p:sp>
        <p:nvSpPr>
          <p:cNvPr id="25" name="Text 23"/>
          <p:cNvSpPr/>
          <p:nvPr/>
        </p:nvSpPr>
        <p:spPr>
          <a:xfrm>
            <a:off x="952639" y="4670320"/>
            <a:ext cx="3063240" cy="488028"/>
          </a:xfrm>
          <a:prstGeom prst="rect">
            <a:avLst/>
          </a:prstGeom>
          <a:noFill/>
          <a:ln/>
        </p:spPr>
        <p:txBody>
          <a:bodyPr wrap="square" rtlCol="0" anchor="ctr">
            <a:normAutofit/>
          </a:bodyPr>
          <a:lstStyle/>
          <a:p>
            <a:pPr marL="0" indent="0">
              <a:buNone/>
            </a:pPr>
            <a:r>
              <a:rPr lang="en-US" sz="2000" b="1" dirty="0">
                <a:solidFill>
                  <a:srgbClr val="0A6F73"/>
                </a:solidFill>
              </a:rPr>
              <a:t>Numbers 23:19</a:t>
            </a:r>
            <a:endParaRPr lang="en-US" sz="2000" b="1" dirty="0"/>
          </a:p>
        </p:txBody>
      </p:sp>
      <p:sp>
        <p:nvSpPr>
          <p:cNvPr id="26" name="Shape 24"/>
          <p:cNvSpPr/>
          <p:nvPr/>
        </p:nvSpPr>
        <p:spPr>
          <a:xfrm>
            <a:off x="4370832" y="3429000"/>
            <a:ext cx="3520440" cy="1847088"/>
          </a:xfrm>
          <a:prstGeom prst="rect">
            <a:avLst/>
          </a:prstGeom>
          <a:solidFill>
            <a:srgbClr val="FFFFFF">
              <a:alpha val="97000"/>
            </a:srgbClr>
          </a:solidFill>
          <a:ln w="12700">
            <a:solidFill>
              <a:srgbClr val="EADFC9"/>
            </a:solidFill>
            <a:prstDash val="solid"/>
          </a:ln>
        </p:spPr>
      </p:sp>
      <p:sp>
        <p:nvSpPr>
          <p:cNvPr id="27" name="Text 25"/>
          <p:cNvSpPr/>
          <p:nvPr/>
        </p:nvSpPr>
        <p:spPr>
          <a:xfrm>
            <a:off x="4599432" y="3611879"/>
            <a:ext cx="3063240" cy="960121"/>
          </a:xfrm>
          <a:prstGeom prst="rect">
            <a:avLst/>
          </a:prstGeom>
          <a:noFill/>
          <a:ln/>
        </p:spPr>
        <p:txBody>
          <a:bodyPr wrap="square" rtlCol="0" anchor="ctr">
            <a:normAutofit/>
          </a:bodyPr>
          <a:lstStyle/>
          <a:p>
            <a:pPr marL="0" indent="0" algn="ctr">
              <a:buNone/>
            </a:pPr>
            <a:r>
              <a:rPr lang="en-US" sz="2000" b="1" i="1" dirty="0">
                <a:solidFill>
                  <a:srgbClr val="102033"/>
                </a:solidFill>
              </a:rPr>
              <a:t>“God cannot be tempted by evil.”</a:t>
            </a:r>
            <a:endParaRPr lang="en-US" sz="2000" b="1" dirty="0"/>
          </a:p>
        </p:txBody>
      </p:sp>
      <p:sp>
        <p:nvSpPr>
          <p:cNvPr id="28" name="Text 26"/>
          <p:cNvSpPr/>
          <p:nvPr/>
        </p:nvSpPr>
        <p:spPr>
          <a:xfrm>
            <a:off x="4498848" y="4753748"/>
            <a:ext cx="3063240" cy="404600"/>
          </a:xfrm>
          <a:prstGeom prst="rect">
            <a:avLst/>
          </a:prstGeom>
          <a:noFill/>
          <a:ln/>
        </p:spPr>
        <p:txBody>
          <a:bodyPr wrap="square" rtlCol="0" anchor="ctr">
            <a:normAutofit/>
          </a:bodyPr>
          <a:lstStyle/>
          <a:p>
            <a:pPr marL="0" indent="0">
              <a:buNone/>
            </a:pPr>
            <a:r>
              <a:rPr lang="en-US" sz="2000" b="1" dirty="0">
                <a:solidFill>
                  <a:srgbClr val="0A6F73"/>
                </a:solidFill>
              </a:rPr>
              <a:t>James 1:13</a:t>
            </a:r>
            <a:endParaRPr lang="en-US" sz="2000" b="1" dirty="0"/>
          </a:p>
        </p:txBody>
      </p:sp>
      <p:sp>
        <p:nvSpPr>
          <p:cNvPr id="29" name="Shape 27"/>
          <p:cNvSpPr/>
          <p:nvPr/>
        </p:nvSpPr>
        <p:spPr>
          <a:xfrm>
            <a:off x="7955280" y="3429000"/>
            <a:ext cx="3520440" cy="1847088"/>
          </a:xfrm>
          <a:prstGeom prst="rect">
            <a:avLst/>
          </a:prstGeom>
          <a:solidFill>
            <a:srgbClr val="FFFFFF">
              <a:alpha val="97000"/>
            </a:srgbClr>
          </a:solidFill>
          <a:ln w="12700">
            <a:solidFill>
              <a:srgbClr val="EADFC9"/>
            </a:solidFill>
            <a:prstDash val="solid"/>
          </a:ln>
        </p:spPr>
      </p:sp>
      <p:sp>
        <p:nvSpPr>
          <p:cNvPr id="30" name="Text 28"/>
          <p:cNvSpPr/>
          <p:nvPr/>
        </p:nvSpPr>
        <p:spPr>
          <a:xfrm>
            <a:off x="8183880" y="3611879"/>
            <a:ext cx="3063240" cy="1005841"/>
          </a:xfrm>
          <a:prstGeom prst="rect">
            <a:avLst/>
          </a:prstGeom>
          <a:noFill/>
          <a:ln/>
        </p:spPr>
        <p:txBody>
          <a:bodyPr wrap="square" rtlCol="0" anchor="ctr">
            <a:normAutofit/>
          </a:bodyPr>
          <a:lstStyle/>
          <a:p>
            <a:pPr marL="0" indent="0" algn="ctr">
              <a:buNone/>
            </a:pPr>
            <a:r>
              <a:rPr lang="en-US" sz="2000" b="1" i="1" dirty="0">
                <a:solidFill>
                  <a:srgbClr val="102033"/>
                </a:solidFill>
              </a:rPr>
              <a:t>“God is not a God of confusion.”</a:t>
            </a:r>
            <a:endParaRPr lang="en-US" sz="2000" b="1" dirty="0"/>
          </a:p>
        </p:txBody>
      </p:sp>
      <p:sp>
        <p:nvSpPr>
          <p:cNvPr id="31" name="Text 29"/>
          <p:cNvSpPr/>
          <p:nvPr/>
        </p:nvSpPr>
        <p:spPr>
          <a:xfrm>
            <a:off x="8211312" y="4670320"/>
            <a:ext cx="3063240" cy="404600"/>
          </a:xfrm>
          <a:prstGeom prst="rect">
            <a:avLst/>
          </a:prstGeom>
          <a:noFill/>
          <a:ln/>
        </p:spPr>
        <p:txBody>
          <a:bodyPr wrap="square" rtlCol="0" anchor="ctr">
            <a:normAutofit/>
          </a:bodyPr>
          <a:lstStyle/>
          <a:p>
            <a:pPr marL="0" indent="0">
              <a:buNone/>
            </a:pPr>
            <a:r>
              <a:rPr lang="en-US" sz="2000" b="1" dirty="0">
                <a:solidFill>
                  <a:srgbClr val="0A6F73"/>
                </a:solidFill>
              </a:rPr>
              <a:t>1 Corinthians 14:33</a:t>
            </a:r>
            <a:endParaRPr lang="en-US" sz="2000" b="1" dirty="0"/>
          </a:p>
        </p:txBody>
      </p:sp>
      <p:sp>
        <p:nvSpPr>
          <p:cNvPr id="32" name="Text 30"/>
          <p:cNvSpPr/>
          <p:nvPr/>
        </p:nvSpPr>
        <p:spPr>
          <a:xfrm>
            <a:off x="804672" y="5641848"/>
            <a:ext cx="10469880" cy="457200"/>
          </a:xfrm>
          <a:prstGeom prst="rect">
            <a:avLst/>
          </a:prstGeom>
          <a:noFill/>
          <a:ln/>
        </p:spPr>
        <p:txBody>
          <a:bodyPr wrap="square" rtlCol="0" anchor="ctr">
            <a:normAutofit fontScale="92500"/>
          </a:bodyPr>
          <a:lstStyle/>
          <a:p>
            <a:pPr marL="0" indent="0" algn="ctr">
              <a:buNone/>
            </a:pPr>
            <a:r>
              <a:rPr lang="en-US" sz="2000" b="1" dirty="0">
                <a:solidFill>
                  <a:srgbClr val="B74242"/>
                </a:solidFill>
              </a:rPr>
              <a:t>God will never direct you to lie, cheat, abuse, manipulate, commit sexual sin, or take revenge.</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S — Sanctification Test</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19</a:t>
            </a:r>
            <a:endParaRPr lang="en-US" sz="1200" dirty="0"/>
          </a:p>
        </p:txBody>
      </p:sp>
      <p:sp>
        <p:nvSpPr>
          <p:cNvPr id="6" name="Text 4"/>
          <p:cNvSpPr/>
          <p:nvPr/>
        </p:nvSpPr>
        <p:spPr>
          <a:xfrm>
            <a:off x="685800" y="868680"/>
            <a:ext cx="6035040" cy="777240"/>
          </a:xfrm>
          <a:prstGeom prst="rect">
            <a:avLst/>
          </a:prstGeom>
          <a:noFill/>
          <a:ln/>
        </p:spPr>
        <p:txBody>
          <a:bodyPr wrap="square" lIns="0" tIns="0" rIns="0" bIns="0" rtlCol="0" anchor="ctr">
            <a:normAutofit fontScale="92500"/>
          </a:bodyPr>
          <a:lstStyle/>
          <a:p>
            <a:pPr marL="0" indent="0">
              <a:buNone/>
            </a:pPr>
            <a:r>
              <a:rPr lang="en-US" sz="3600" b="1" dirty="0">
                <a:solidFill>
                  <a:srgbClr val="102033"/>
                </a:solidFill>
                <a:latin typeface="Aptos Display" pitchFamily="34" charset="0"/>
                <a:ea typeface="Aptos Display" pitchFamily="34" charset="-122"/>
                <a:cs typeface="Aptos Display" pitchFamily="34" charset="-120"/>
              </a:rPr>
              <a:t>Will it make me more like Jesus?</a:t>
            </a:r>
            <a:endParaRPr lang="en-US" sz="3600" dirty="0"/>
          </a:p>
        </p:txBody>
      </p:sp>
      <p:sp>
        <p:nvSpPr>
          <p:cNvPr id="7" name="Text 5"/>
          <p:cNvSpPr/>
          <p:nvPr/>
        </p:nvSpPr>
        <p:spPr>
          <a:xfrm>
            <a:off x="868680" y="1828800"/>
            <a:ext cx="5715000" cy="192024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The Spirit leads toward repentance, purity, humility, forgiveness, faithfulness, and growth.</a:t>
            </a:r>
            <a:endParaRPr lang="en-US" sz="2000" b="1" dirty="0"/>
          </a:p>
          <a:p>
            <a:pPr marL="152400" indent="-152400">
              <a:buSzPct val="100000"/>
              <a:buChar char="•"/>
            </a:pPr>
            <a:r>
              <a:rPr lang="en-US" sz="2000" b="1" dirty="0">
                <a:solidFill>
                  <a:srgbClr val="1D242B"/>
                </a:solidFill>
              </a:rPr>
              <a:t>God’s guidance leads toward holiness, not hidden sin.</a:t>
            </a:r>
            <a:endParaRPr lang="en-US" sz="2000" b="1" dirty="0"/>
          </a:p>
          <a:p>
            <a:pPr marL="152400" indent="-152400">
              <a:buSzPct val="100000"/>
              <a:buChar char="•"/>
            </a:pPr>
            <a:r>
              <a:rPr lang="en-US" sz="2000" b="1" dirty="0">
                <a:solidFill>
                  <a:srgbClr val="1D242B"/>
                </a:solidFill>
              </a:rPr>
              <a:t>Christlike transformation is the goal.</a:t>
            </a:r>
            <a:endParaRPr lang="en-US" sz="2000" b="1" dirty="0"/>
          </a:p>
        </p:txBody>
      </p:sp>
      <p:sp>
        <p:nvSpPr>
          <p:cNvPr id="8" name="Shape 6"/>
          <p:cNvSpPr/>
          <p:nvPr/>
        </p:nvSpPr>
        <p:spPr>
          <a:xfrm>
            <a:off x="822960" y="3801529"/>
            <a:ext cx="5252719" cy="2406231"/>
          </a:xfrm>
          <a:prstGeom prst="rect">
            <a:avLst/>
          </a:prstGeom>
          <a:solidFill>
            <a:srgbClr val="FFFFFF">
              <a:alpha val="97000"/>
            </a:srgbClr>
          </a:solidFill>
          <a:ln w="12700">
            <a:solidFill>
              <a:srgbClr val="EADFC9"/>
            </a:solidFill>
            <a:prstDash val="solid"/>
          </a:ln>
        </p:spPr>
      </p:sp>
      <p:sp>
        <p:nvSpPr>
          <p:cNvPr id="9" name="Text 7"/>
          <p:cNvSpPr/>
          <p:nvPr/>
        </p:nvSpPr>
        <p:spPr>
          <a:xfrm>
            <a:off x="1101852" y="3893950"/>
            <a:ext cx="4732648" cy="951731"/>
          </a:xfrm>
          <a:prstGeom prst="rect">
            <a:avLst/>
          </a:prstGeom>
          <a:noFill/>
          <a:ln/>
        </p:spPr>
        <p:txBody>
          <a:bodyPr wrap="square" rtlCol="0" anchor="ctr">
            <a:normAutofit/>
          </a:bodyPr>
          <a:lstStyle/>
          <a:p>
            <a:pPr marL="0" indent="0" algn="ctr">
              <a:buNone/>
            </a:pPr>
            <a:r>
              <a:rPr lang="en-US" sz="2000" b="1" i="1" dirty="0">
                <a:solidFill>
                  <a:srgbClr val="102033"/>
                </a:solidFill>
              </a:rPr>
              <a:t>“This is the will of God, that you be sanctified.”</a:t>
            </a:r>
            <a:endParaRPr lang="en-US" sz="2000" b="1" dirty="0"/>
          </a:p>
        </p:txBody>
      </p:sp>
      <p:sp>
        <p:nvSpPr>
          <p:cNvPr id="10" name="Text 8"/>
          <p:cNvSpPr/>
          <p:nvPr/>
        </p:nvSpPr>
        <p:spPr>
          <a:xfrm>
            <a:off x="1197296" y="5203313"/>
            <a:ext cx="4732648" cy="786007"/>
          </a:xfrm>
          <a:prstGeom prst="rect">
            <a:avLst/>
          </a:prstGeom>
          <a:noFill/>
          <a:ln/>
        </p:spPr>
        <p:txBody>
          <a:bodyPr wrap="square" rtlCol="0" anchor="ctr">
            <a:normAutofit/>
          </a:bodyPr>
          <a:lstStyle/>
          <a:p>
            <a:pPr marL="0" indent="0">
              <a:buNone/>
            </a:pPr>
            <a:r>
              <a:rPr lang="en-US" sz="2000" b="1" dirty="0">
                <a:solidFill>
                  <a:srgbClr val="0A6F73"/>
                </a:solidFill>
              </a:rPr>
              <a:t>1 Thessalonians 4:3</a:t>
            </a:r>
            <a:endParaRPr lang="en-US" sz="2000" dirty="0"/>
          </a:p>
        </p:txBody>
      </p:sp>
      <p:sp>
        <p:nvSpPr>
          <p:cNvPr id="11" name="Shape 9"/>
          <p:cNvSpPr/>
          <p:nvPr/>
        </p:nvSpPr>
        <p:spPr>
          <a:xfrm>
            <a:off x="6629400" y="1312487"/>
            <a:ext cx="4617720" cy="2527993"/>
          </a:xfrm>
          <a:prstGeom prst="rect">
            <a:avLst/>
          </a:prstGeom>
          <a:solidFill>
            <a:srgbClr val="FFFFFF">
              <a:alpha val="97000"/>
            </a:srgbClr>
          </a:solidFill>
          <a:ln w="12700">
            <a:solidFill>
              <a:srgbClr val="EADFC9"/>
            </a:solidFill>
            <a:prstDash val="solid"/>
          </a:ln>
        </p:spPr>
      </p:sp>
      <p:sp>
        <p:nvSpPr>
          <p:cNvPr id="12" name="Text 10"/>
          <p:cNvSpPr/>
          <p:nvPr/>
        </p:nvSpPr>
        <p:spPr>
          <a:xfrm>
            <a:off x="6858000" y="1465118"/>
            <a:ext cx="4160520" cy="1448013"/>
          </a:xfrm>
          <a:prstGeom prst="rect">
            <a:avLst/>
          </a:prstGeom>
          <a:noFill/>
          <a:ln/>
        </p:spPr>
        <p:txBody>
          <a:bodyPr wrap="square" rtlCol="0" anchor="ctr">
            <a:normAutofit/>
          </a:bodyPr>
          <a:lstStyle/>
          <a:p>
            <a:pPr marL="0" indent="0" algn="ctr">
              <a:buNone/>
            </a:pPr>
            <a:r>
              <a:rPr lang="en-US" sz="2000" b="1" i="1" dirty="0">
                <a:solidFill>
                  <a:srgbClr val="102033"/>
                </a:solidFill>
              </a:rPr>
              <a:t>“Continually pursue peace…and sanctification.”</a:t>
            </a:r>
            <a:endParaRPr lang="en-US" sz="2000" b="1" dirty="0"/>
          </a:p>
        </p:txBody>
      </p:sp>
      <p:sp>
        <p:nvSpPr>
          <p:cNvPr id="13" name="Text 11"/>
          <p:cNvSpPr/>
          <p:nvPr/>
        </p:nvSpPr>
        <p:spPr>
          <a:xfrm>
            <a:off x="6858000" y="3103849"/>
            <a:ext cx="4160520" cy="553751"/>
          </a:xfrm>
          <a:prstGeom prst="rect">
            <a:avLst/>
          </a:prstGeom>
          <a:noFill/>
          <a:ln/>
        </p:spPr>
        <p:txBody>
          <a:bodyPr wrap="square" rtlCol="0" anchor="ctr">
            <a:normAutofit/>
          </a:bodyPr>
          <a:lstStyle/>
          <a:p>
            <a:pPr marL="0" indent="0">
              <a:buNone/>
            </a:pPr>
            <a:r>
              <a:rPr lang="en-US" sz="2000" b="1" dirty="0">
                <a:solidFill>
                  <a:srgbClr val="0A6F73"/>
                </a:solidFill>
              </a:rPr>
              <a:t>Hebrews 12:14</a:t>
            </a:r>
            <a:endParaRPr lang="en-US" sz="2000" dirty="0"/>
          </a:p>
        </p:txBody>
      </p:sp>
      <p:sp>
        <p:nvSpPr>
          <p:cNvPr id="14" name="Shape 12"/>
          <p:cNvSpPr/>
          <p:nvPr/>
        </p:nvSpPr>
        <p:spPr>
          <a:xfrm>
            <a:off x="6629400" y="4160520"/>
            <a:ext cx="4617720" cy="2029968"/>
          </a:xfrm>
          <a:prstGeom prst="rect">
            <a:avLst/>
          </a:prstGeom>
          <a:solidFill>
            <a:srgbClr val="FFFFFF">
              <a:alpha val="97000"/>
            </a:srgbClr>
          </a:solidFill>
          <a:ln w="12700">
            <a:solidFill>
              <a:srgbClr val="EADFC9"/>
            </a:solidFill>
            <a:prstDash val="solid"/>
          </a:ln>
        </p:spPr>
      </p:sp>
      <p:sp>
        <p:nvSpPr>
          <p:cNvPr id="15" name="Text 13"/>
          <p:cNvSpPr/>
          <p:nvPr/>
        </p:nvSpPr>
        <p:spPr>
          <a:xfrm>
            <a:off x="6858000" y="4343400"/>
            <a:ext cx="4160520" cy="1049482"/>
          </a:xfrm>
          <a:prstGeom prst="rect">
            <a:avLst/>
          </a:prstGeom>
          <a:noFill/>
          <a:ln/>
        </p:spPr>
        <p:txBody>
          <a:bodyPr wrap="square" rtlCol="0" anchor="ctr">
            <a:normAutofit/>
          </a:bodyPr>
          <a:lstStyle/>
          <a:p>
            <a:pPr marL="0" indent="0" algn="ctr">
              <a:buNone/>
            </a:pPr>
            <a:r>
              <a:rPr lang="en-US" sz="2000" b="1" i="1" dirty="0">
                <a:solidFill>
                  <a:srgbClr val="102033"/>
                </a:solidFill>
              </a:rPr>
              <a:t>“Conformed to the image of His Son.”</a:t>
            </a:r>
            <a:endParaRPr lang="en-US" sz="2000" b="1" dirty="0"/>
          </a:p>
        </p:txBody>
      </p:sp>
      <p:sp>
        <p:nvSpPr>
          <p:cNvPr id="16" name="Text 14"/>
          <p:cNvSpPr/>
          <p:nvPr/>
        </p:nvSpPr>
        <p:spPr>
          <a:xfrm>
            <a:off x="6858000" y="5392882"/>
            <a:ext cx="4160520" cy="596438"/>
          </a:xfrm>
          <a:prstGeom prst="rect">
            <a:avLst/>
          </a:prstGeom>
          <a:noFill/>
          <a:ln/>
        </p:spPr>
        <p:txBody>
          <a:bodyPr wrap="square" rtlCol="0" anchor="ctr">
            <a:normAutofit/>
          </a:bodyPr>
          <a:lstStyle/>
          <a:p>
            <a:pPr marL="0" indent="0">
              <a:buNone/>
            </a:pPr>
            <a:r>
              <a:rPr lang="en-US" sz="2000" b="1" dirty="0">
                <a:solidFill>
                  <a:srgbClr val="0A6F73"/>
                </a:solidFill>
              </a:rPr>
              <a:t>Romans 8:29</a:t>
            </a:r>
            <a:endParaRPr lang="en-US"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V — Verify the Source</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20</a:t>
            </a:r>
            <a:endParaRPr lang="en-US" sz="1200" dirty="0"/>
          </a:p>
        </p:txBody>
      </p:sp>
      <p:sp>
        <p:nvSpPr>
          <p:cNvPr id="6" name="Text 4"/>
          <p:cNvSpPr/>
          <p:nvPr/>
        </p:nvSpPr>
        <p:spPr>
          <a:xfrm>
            <a:off x="685800" y="868680"/>
            <a:ext cx="10789920" cy="777240"/>
          </a:xfrm>
          <a:prstGeom prst="rect">
            <a:avLst/>
          </a:prstGeom>
          <a:noFill/>
          <a:ln/>
        </p:spPr>
        <p:txBody>
          <a:bodyPr wrap="square" lIns="0" tIns="0" rIns="0" bIns="0" rtlCol="0" anchor="ctr">
            <a:normAutofit/>
          </a:bodyPr>
          <a:lstStyle/>
          <a:p>
            <a:pPr marL="0" indent="0">
              <a:buNone/>
            </a:pPr>
            <a:r>
              <a:rPr lang="en-US" sz="3200" b="1" dirty="0">
                <a:solidFill>
                  <a:srgbClr val="102033"/>
                </a:solidFill>
                <a:latin typeface="Aptos Display" pitchFamily="34" charset="0"/>
                <a:ea typeface="Aptos Display" pitchFamily="34" charset="-122"/>
                <a:cs typeface="Aptos Display" pitchFamily="34" charset="-120"/>
              </a:rPr>
              <a:t>What may actually be producing this thought?</a:t>
            </a:r>
            <a:endParaRPr lang="en-US" sz="3200" dirty="0"/>
          </a:p>
        </p:txBody>
      </p:sp>
      <p:grpSp>
        <p:nvGrpSpPr>
          <p:cNvPr id="30" name="Group 29">
            <a:extLst>
              <a:ext uri="{FF2B5EF4-FFF2-40B4-BE49-F238E27FC236}">
                <a16:creationId xmlns:a16="http://schemas.microsoft.com/office/drawing/2014/main" id="{5DB2D569-FAEC-589C-6B78-439807F75A8D}"/>
              </a:ext>
            </a:extLst>
          </p:cNvPr>
          <p:cNvGrpSpPr/>
          <p:nvPr/>
        </p:nvGrpSpPr>
        <p:grpSpPr>
          <a:xfrm>
            <a:off x="868680" y="1827783"/>
            <a:ext cx="9966960" cy="1689745"/>
            <a:chOff x="868680" y="1828085"/>
            <a:chExt cx="9966960" cy="1189435"/>
          </a:xfrm>
        </p:grpSpPr>
        <p:sp>
          <p:nvSpPr>
            <p:cNvPr id="7" name="Shape 5"/>
            <p:cNvSpPr/>
            <p:nvPr/>
          </p:nvSpPr>
          <p:spPr>
            <a:xfrm>
              <a:off x="868680" y="1828800"/>
              <a:ext cx="2148840" cy="457200"/>
            </a:xfrm>
            <a:prstGeom prst="roundRect">
              <a:avLst>
                <a:gd name="adj" fmla="val 16000"/>
              </a:avLst>
            </a:prstGeom>
            <a:solidFill>
              <a:srgbClr val="FFF7ED"/>
            </a:solidFill>
            <a:ln w="12700">
              <a:solidFill>
                <a:srgbClr val="F4C27A"/>
              </a:solidFill>
              <a:prstDash val="solid"/>
            </a:ln>
          </p:spPr>
        </p:sp>
        <p:sp>
          <p:nvSpPr>
            <p:cNvPr id="8" name="Text 6"/>
            <p:cNvSpPr/>
            <p:nvPr/>
          </p:nvSpPr>
          <p:spPr>
            <a:xfrm>
              <a:off x="960120" y="1828086"/>
              <a:ext cx="1965960" cy="457914"/>
            </a:xfrm>
            <a:prstGeom prst="rect">
              <a:avLst/>
            </a:prstGeom>
            <a:noFill/>
            <a:ln/>
          </p:spPr>
          <p:txBody>
            <a:bodyPr wrap="square" lIns="0" tIns="0" rIns="0" bIns="0" rtlCol="0" anchor="ctr"/>
            <a:lstStyle/>
            <a:p>
              <a:pPr marL="0" indent="0" algn="ctr">
                <a:buNone/>
              </a:pPr>
              <a:r>
                <a:rPr lang="en-US" sz="2400" b="1" dirty="0">
                  <a:solidFill>
                    <a:srgbClr val="1D242B"/>
                  </a:solidFill>
                </a:rPr>
                <a:t>Fear</a:t>
              </a:r>
              <a:endParaRPr lang="en-US" sz="2400" dirty="0"/>
            </a:p>
          </p:txBody>
        </p:sp>
        <p:sp>
          <p:nvSpPr>
            <p:cNvPr id="9" name="Shape 7"/>
            <p:cNvSpPr/>
            <p:nvPr/>
          </p:nvSpPr>
          <p:spPr>
            <a:xfrm>
              <a:off x="3474720" y="1828800"/>
              <a:ext cx="2148840" cy="457200"/>
            </a:xfrm>
            <a:prstGeom prst="roundRect">
              <a:avLst>
                <a:gd name="adj" fmla="val 16000"/>
              </a:avLst>
            </a:prstGeom>
            <a:solidFill>
              <a:srgbClr val="FFF7ED"/>
            </a:solidFill>
            <a:ln w="12700">
              <a:solidFill>
                <a:srgbClr val="F4C27A"/>
              </a:solidFill>
              <a:prstDash val="solid"/>
            </a:ln>
          </p:spPr>
        </p:sp>
        <p:sp>
          <p:nvSpPr>
            <p:cNvPr id="10" name="Text 8"/>
            <p:cNvSpPr/>
            <p:nvPr/>
          </p:nvSpPr>
          <p:spPr>
            <a:xfrm>
              <a:off x="3566160" y="1828085"/>
              <a:ext cx="1965960" cy="457914"/>
            </a:xfrm>
            <a:prstGeom prst="rect">
              <a:avLst/>
            </a:prstGeom>
            <a:noFill/>
            <a:ln/>
          </p:spPr>
          <p:txBody>
            <a:bodyPr wrap="square" lIns="0" tIns="0" rIns="0" bIns="0" rtlCol="0" anchor="ctr"/>
            <a:lstStyle/>
            <a:p>
              <a:pPr marL="0" indent="0" algn="ctr">
                <a:buNone/>
              </a:pPr>
              <a:r>
                <a:rPr lang="en-US" sz="2400" b="1" dirty="0">
                  <a:solidFill>
                    <a:srgbClr val="1D242B"/>
                  </a:solidFill>
                </a:rPr>
                <a:t>Anger</a:t>
              </a:r>
              <a:endParaRPr lang="en-US" sz="2400" dirty="0"/>
            </a:p>
          </p:txBody>
        </p:sp>
        <p:sp>
          <p:nvSpPr>
            <p:cNvPr id="11" name="Shape 9"/>
            <p:cNvSpPr/>
            <p:nvPr/>
          </p:nvSpPr>
          <p:spPr>
            <a:xfrm>
              <a:off x="6080760" y="1828800"/>
              <a:ext cx="2148840" cy="457200"/>
            </a:xfrm>
            <a:prstGeom prst="roundRect">
              <a:avLst>
                <a:gd name="adj" fmla="val 16000"/>
              </a:avLst>
            </a:prstGeom>
            <a:solidFill>
              <a:srgbClr val="FFF7ED"/>
            </a:solidFill>
            <a:ln w="12700">
              <a:solidFill>
                <a:srgbClr val="F4C27A"/>
              </a:solidFill>
              <a:prstDash val="solid"/>
            </a:ln>
          </p:spPr>
        </p:sp>
        <p:sp>
          <p:nvSpPr>
            <p:cNvPr id="12" name="Text 10"/>
            <p:cNvSpPr/>
            <p:nvPr/>
          </p:nvSpPr>
          <p:spPr>
            <a:xfrm>
              <a:off x="6172200" y="1828799"/>
              <a:ext cx="1965960" cy="457200"/>
            </a:xfrm>
            <a:prstGeom prst="rect">
              <a:avLst/>
            </a:prstGeom>
            <a:noFill/>
            <a:ln/>
          </p:spPr>
          <p:txBody>
            <a:bodyPr wrap="square" lIns="0" tIns="0" rIns="0" bIns="0" rtlCol="0" anchor="ctr"/>
            <a:lstStyle/>
            <a:p>
              <a:pPr marL="0" indent="0" algn="ctr">
                <a:buNone/>
              </a:pPr>
              <a:r>
                <a:rPr lang="en-US" sz="2400" b="1" dirty="0">
                  <a:solidFill>
                    <a:srgbClr val="1D242B"/>
                  </a:solidFill>
                </a:rPr>
                <a:t>Loneliness</a:t>
              </a:r>
              <a:endParaRPr lang="en-US" sz="2400" dirty="0"/>
            </a:p>
          </p:txBody>
        </p:sp>
        <p:sp>
          <p:nvSpPr>
            <p:cNvPr id="13" name="Shape 11"/>
            <p:cNvSpPr/>
            <p:nvPr/>
          </p:nvSpPr>
          <p:spPr>
            <a:xfrm>
              <a:off x="8686800" y="1828800"/>
              <a:ext cx="2148840" cy="457200"/>
            </a:xfrm>
            <a:prstGeom prst="roundRect">
              <a:avLst>
                <a:gd name="adj" fmla="val 16000"/>
              </a:avLst>
            </a:prstGeom>
            <a:solidFill>
              <a:srgbClr val="FFF7ED"/>
            </a:solidFill>
            <a:ln w="12700">
              <a:solidFill>
                <a:srgbClr val="F4C27A"/>
              </a:solidFill>
              <a:prstDash val="solid"/>
            </a:ln>
          </p:spPr>
        </p:sp>
        <p:sp>
          <p:nvSpPr>
            <p:cNvPr id="14" name="Text 12"/>
            <p:cNvSpPr/>
            <p:nvPr/>
          </p:nvSpPr>
          <p:spPr>
            <a:xfrm>
              <a:off x="8778240" y="1828800"/>
              <a:ext cx="1965960" cy="457199"/>
            </a:xfrm>
            <a:prstGeom prst="rect">
              <a:avLst/>
            </a:prstGeom>
            <a:noFill/>
            <a:ln/>
          </p:spPr>
          <p:txBody>
            <a:bodyPr wrap="square" lIns="0" tIns="0" rIns="0" bIns="0" rtlCol="0" anchor="ctr"/>
            <a:lstStyle/>
            <a:p>
              <a:pPr marL="0" indent="0" algn="ctr">
                <a:buNone/>
              </a:pPr>
              <a:r>
                <a:rPr lang="en-US" sz="2400" b="1" dirty="0">
                  <a:solidFill>
                    <a:srgbClr val="1D242B"/>
                  </a:solidFill>
                </a:rPr>
                <a:t>Pride</a:t>
              </a:r>
              <a:endParaRPr lang="en-US" sz="2400" dirty="0"/>
            </a:p>
          </p:txBody>
        </p:sp>
        <p:sp>
          <p:nvSpPr>
            <p:cNvPr id="15" name="Shape 13"/>
            <p:cNvSpPr/>
            <p:nvPr/>
          </p:nvSpPr>
          <p:spPr>
            <a:xfrm>
              <a:off x="868680" y="2560320"/>
              <a:ext cx="2148840" cy="457200"/>
            </a:xfrm>
            <a:prstGeom prst="roundRect">
              <a:avLst>
                <a:gd name="adj" fmla="val 16000"/>
              </a:avLst>
            </a:prstGeom>
            <a:solidFill>
              <a:srgbClr val="FFF7ED"/>
            </a:solidFill>
            <a:ln w="12700">
              <a:solidFill>
                <a:srgbClr val="F4C27A"/>
              </a:solidFill>
              <a:prstDash val="solid"/>
            </a:ln>
          </p:spPr>
        </p:sp>
        <p:sp>
          <p:nvSpPr>
            <p:cNvPr id="16" name="Text 14"/>
            <p:cNvSpPr/>
            <p:nvPr/>
          </p:nvSpPr>
          <p:spPr>
            <a:xfrm>
              <a:off x="960120" y="2579788"/>
              <a:ext cx="1965960" cy="373366"/>
            </a:xfrm>
            <a:prstGeom prst="rect">
              <a:avLst/>
            </a:prstGeom>
            <a:noFill/>
            <a:ln/>
          </p:spPr>
          <p:txBody>
            <a:bodyPr wrap="square" lIns="0" tIns="0" rIns="0" bIns="0" rtlCol="0" anchor="ctr"/>
            <a:lstStyle/>
            <a:p>
              <a:pPr marL="0" indent="0" algn="ctr">
                <a:buNone/>
              </a:pPr>
              <a:r>
                <a:rPr lang="en-US" sz="2400" b="1" dirty="0">
                  <a:solidFill>
                    <a:srgbClr val="1D242B"/>
                  </a:solidFill>
                </a:rPr>
                <a:t>Peer pressure</a:t>
              </a:r>
              <a:endParaRPr lang="en-US" sz="2400" dirty="0"/>
            </a:p>
          </p:txBody>
        </p:sp>
        <p:sp>
          <p:nvSpPr>
            <p:cNvPr id="17" name="Shape 15"/>
            <p:cNvSpPr/>
            <p:nvPr/>
          </p:nvSpPr>
          <p:spPr>
            <a:xfrm>
              <a:off x="3474720" y="2560320"/>
              <a:ext cx="2148840" cy="457200"/>
            </a:xfrm>
            <a:prstGeom prst="roundRect">
              <a:avLst>
                <a:gd name="adj" fmla="val 16000"/>
              </a:avLst>
            </a:prstGeom>
            <a:solidFill>
              <a:srgbClr val="FFF7ED"/>
            </a:solidFill>
            <a:ln w="12700">
              <a:solidFill>
                <a:srgbClr val="F4C27A"/>
              </a:solidFill>
              <a:prstDash val="solid"/>
            </a:ln>
          </p:spPr>
        </p:sp>
        <p:sp>
          <p:nvSpPr>
            <p:cNvPr id="18" name="Text 16"/>
            <p:cNvSpPr/>
            <p:nvPr/>
          </p:nvSpPr>
          <p:spPr>
            <a:xfrm>
              <a:off x="3566160" y="2579788"/>
              <a:ext cx="1965960" cy="437732"/>
            </a:xfrm>
            <a:prstGeom prst="rect">
              <a:avLst/>
            </a:prstGeom>
            <a:noFill/>
            <a:ln/>
          </p:spPr>
          <p:txBody>
            <a:bodyPr wrap="square" lIns="0" tIns="0" rIns="0" bIns="0" rtlCol="0" anchor="ctr"/>
            <a:lstStyle/>
            <a:p>
              <a:pPr marL="0" indent="0" algn="ctr">
                <a:buNone/>
              </a:pPr>
              <a:r>
                <a:rPr lang="en-US" sz="2400" b="1" dirty="0">
                  <a:solidFill>
                    <a:srgbClr val="1D242B"/>
                  </a:solidFill>
                </a:rPr>
                <a:t>Temptation</a:t>
              </a:r>
              <a:endParaRPr lang="en-US" sz="2400" dirty="0"/>
            </a:p>
          </p:txBody>
        </p:sp>
        <p:sp>
          <p:nvSpPr>
            <p:cNvPr id="19" name="Shape 17"/>
            <p:cNvSpPr/>
            <p:nvPr/>
          </p:nvSpPr>
          <p:spPr>
            <a:xfrm>
              <a:off x="6080760" y="2560320"/>
              <a:ext cx="2148840" cy="457200"/>
            </a:xfrm>
            <a:prstGeom prst="roundRect">
              <a:avLst>
                <a:gd name="adj" fmla="val 16000"/>
              </a:avLst>
            </a:prstGeom>
            <a:solidFill>
              <a:srgbClr val="FFF7ED"/>
            </a:solidFill>
            <a:ln w="12700">
              <a:solidFill>
                <a:srgbClr val="F4C27A"/>
              </a:solidFill>
              <a:prstDash val="solid"/>
            </a:ln>
          </p:spPr>
        </p:sp>
        <p:sp>
          <p:nvSpPr>
            <p:cNvPr id="20" name="Text 18"/>
            <p:cNvSpPr/>
            <p:nvPr/>
          </p:nvSpPr>
          <p:spPr>
            <a:xfrm>
              <a:off x="6172200" y="2579788"/>
              <a:ext cx="1965960" cy="373366"/>
            </a:xfrm>
            <a:prstGeom prst="rect">
              <a:avLst/>
            </a:prstGeom>
            <a:noFill/>
            <a:ln/>
          </p:spPr>
          <p:txBody>
            <a:bodyPr wrap="square" lIns="0" tIns="0" rIns="0" bIns="0" rtlCol="0" anchor="ctr"/>
            <a:lstStyle/>
            <a:p>
              <a:pPr marL="0" indent="0" algn="ctr">
                <a:buNone/>
              </a:pPr>
              <a:r>
                <a:rPr lang="en-US" sz="2400" b="1" dirty="0">
                  <a:solidFill>
                    <a:srgbClr val="1D242B"/>
                  </a:solidFill>
                </a:rPr>
                <a:t>Social media</a:t>
              </a:r>
              <a:endParaRPr lang="en-US" sz="2400" dirty="0"/>
            </a:p>
          </p:txBody>
        </p:sp>
        <p:sp>
          <p:nvSpPr>
            <p:cNvPr id="21" name="Shape 19"/>
            <p:cNvSpPr/>
            <p:nvPr/>
          </p:nvSpPr>
          <p:spPr>
            <a:xfrm>
              <a:off x="8686800" y="2560320"/>
              <a:ext cx="2148840" cy="457200"/>
            </a:xfrm>
            <a:prstGeom prst="roundRect">
              <a:avLst>
                <a:gd name="adj" fmla="val 16000"/>
              </a:avLst>
            </a:prstGeom>
            <a:solidFill>
              <a:srgbClr val="FFF7ED"/>
            </a:solidFill>
            <a:ln w="12700">
              <a:solidFill>
                <a:srgbClr val="F4C27A"/>
              </a:solidFill>
              <a:prstDash val="solid"/>
            </a:ln>
          </p:spPr>
        </p:sp>
        <p:sp>
          <p:nvSpPr>
            <p:cNvPr id="22" name="Text 20"/>
            <p:cNvSpPr/>
            <p:nvPr/>
          </p:nvSpPr>
          <p:spPr>
            <a:xfrm>
              <a:off x="8778240" y="2579788"/>
              <a:ext cx="1965960" cy="373366"/>
            </a:xfrm>
            <a:prstGeom prst="rect">
              <a:avLst/>
            </a:prstGeom>
            <a:noFill/>
            <a:ln/>
          </p:spPr>
          <p:txBody>
            <a:bodyPr wrap="square" lIns="0" tIns="0" rIns="0" bIns="0" rtlCol="0" anchor="ctr"/>
            <a:lstStyle/>
            <a:p>
              <a:pPr marL="0" indent="0" algn="ctr">
                <a:buNone/>
              </a:pPr>
              <a:r>
                <a:rPr lang="en-US" sz="2400" b="1" dirty="0">
                  <a:solidFill>
                    <a:srgbClr val="1D242B"/>
                  </a:solidFill>
                </a:rPr>
                <a:t>My Preference</a:t>
              </a:r>
              <a:endParaRPr lang="en-US" sz="2400" dirty="0"/>
            </a:p>
          </p:txBody>
        </p:sp>
      </p:grpSp>
      <p:sp>
        <p:nvSpPr>
          <p:cNvPr id="23" name="Shape 21"/>
          <p:cNvSpPr/>
          <p:nvPr/>
        </p:nvSpPr>
        <p:spPr>
          <a:xfrm>
            <a:off x="762000" y="3858768"/>
            <a:ext cx="5303520" cy="1591056"/>
          </a:xfrm>
          <a:prstGeom prst="rect">
            <a:avLst/>
          </a:prstGeom>
          <a:solidFill>
            <a:srgbClr val="FFFFFF">
              <a:alpha val="97000"/>
            </a:srgbClr>
          </a:solidFill>
          <a:ln w="12700">
            <a:solidFill>
              <a:srgbClr val="EADFC9"/>
            </a:solidFill>
            <a:prstDash val="solid"/>
          </a:ln>
        </p:spPr>
      </p:sp>
      <p:sp>
        <p:nvSpPr>
          <p:cNvPr id="24" name="Text 22"/>
          <p:cNvSpPr/>
          <p:nvPr/>
        </p:nvSpPr>
        <p:spPr>
          <a:xfrm>
            <a:off x="990600" y="4041648"/>
            <a:ext cx="4846320" cy="637172"/>
          </a:xfrm>
          <a:prstGeom prst="rect">
            <a:avLst/>
          </a:prstGeom>
          <a:noFill/>
          <a:ln/>
        </p:spPr>
        <p:txBody>
          <a:bodyPr wrap="square" rtlCol="0" anchor="ctr">
            <a:noAutofit/>
          </a:bodyPr>
          <a:lstStyle/>
          <a:p>
            <a:pPr marL="0" indent="0" algn="ctr">
              <a:buNone/>
            </a:pPr>
            <a:r>
              <a:rPr lang="en-US" sz="2000" b="1" i="1" dirty="0">
                <a:solidFill>
                  <a:srgbClr val="102033"/>
                </a:solidFill>
              </a:rPr>
              <a:t>“Search me thoroughly, O God.”</a:t>
            </a:r>
            <a:endParaRPr lang="en-US" sz="2000" b="1" dirty="0"/>
          </a:p>
        </p:txBody>
      </p:sp>
      <p:sp>
        <p:nvSpPr>
          <p:cNvPr id="25" name="Text 23"/>
          <p:cNvSpPr/>
          <p:nvPr/>
        </p:nvSpPr>
        <p:spPr>
          <a:xfrm>
            <a:off x="990600" y="4779403"/>
            <a:ext cx="4846320" cy="571499"/>
          </a:xfrm>
          <a:prstGeom prst="rect">
            <a:avLst/>
          </a:prstGeom>
          <a:noFill/>
          <a:ln/>
        </p:spPr>
        <p:txBody>
          <a:bodyPr wrap="square" rtlCol="0" anchor="ctr">
            <a:normAutofit/>
          </a:bodyPr>
          <a:lstStyle/>
          <a:p>
            <a:pPr marL="0" indent="0">
              <a:buNone/>
            </a:pPr>
            <a:r>
              <a:rPr lang="en-US" sz="2000" b="1" dirty="0">
                <a:solidFill>
                  <a:srgbClr val="0A6F73"/>
                </a:solidFill>
              </a:rPr>
              <a:t>Psalm 139:23–24</a:t>
            </a:r>
            <a:endParaRPr lang="en-US" sz="2000" b="1" dirty="0"/>
          </a:p>
        </p:txBody>
      </p:sp>
      <p:sp>
        <p:nvSpPr>
          <p:cNvPr id="26" name="Shape 24"/>
          <p:cNvSpPr/>
          <p:nvPr/>
        </p:nvSpPr>
        <p:spPr>
          <a:xfrm>
            <a:off x="5974080" y="3858768"/>
            <a:ext cx="5394960" cy="1591056"/>
          </a:xfrm>
          <a:prstGeom prst="rect">
            <a:avLst/>
          </a:prstGeom>
          <a:solidFill>
            <a:srgbClr val="FFFFFF">
              <a:alpha val="97000"/>
            </a:srgbClr>
          </a:solidFill>
          <a:ln w="12700">
            <a:solidFill>
              <a:srgbClr val="EADFC9"/>
            </a:solidFill>
            <a:prstDash val="solid"/>
          </a:ln>
        </p:spPr>
      </p:sp>
      <p:sp>
        <p:nvSpPr>
          <p:cNvPr id="27" name="Text 25"/>
          <p:cNvSpPr/>
          <p:nvPr/>
        </p:nvSpPr>
        <p:spPr>
          <a:xfrm>
            <a:off x="6202680" y="4041647"/>
            <a:ext cx="4937760" cy="737755"/>
          </a:xfrm>
          <a:prstGeom prst="rect">
            <a:avLst/>
          </a:prstGeom>
          <a:noFill/>
          <a:ln/>
        </p:spPr>
        <p:txBody>
          <a:bodyPr wrap="square" rtlCol="0" anchor="ctr">
            <a:noAutofit/>
          </a:bodyPr>
          <a:lstStyle/>
          <a:p>
            <a:pPr marL="0" indent="0" algn="ctr">
              <a:buNone/>
            </a:pPr>
            <a:r>
              <a:rPr lang="en-US" sz="2000" b="1" i="1" dirty="0">
                <a:solidFill>
                  <a:srgbClr val="102033"/>
                </a:solidFill>
              </a:rPr>
              <a:t>“The heart is deceitful above all things.”</a:t>
            </a:r>
            <a:endParaRPr lang="en-US" sz="2000" b="1" dirty="0"/>
          </a:p>
        </p:txBody>
      </p:sp>
      <p:sp>
        <p:nvSpPr>
          <p:cNvPr id="28" name="Text 26"/>
          <p:cNvSpPr/>
          <p:nvPr/>
        </p:nvSpPr>
        <p:spPr>
          <a:xfrm>
            <a:off x="6233160" y="4879985"/>
            <a:ext cx="4937760" cy="504167"/>
          </a:xfrm>
          <a:prstGeom prst="rect">
            <a:avLst/>
          </a:prstGeom>
          <a:noFill/>
          <a:ln/>
        </p:spPr>
        <p:txBody>
          <a:bodyPr wrap="square" rtlCol="0" anchor="ctr">
            <a:normAutofit/>
          </a:bodyPr>
          <a:lstStyle/>
          <a:p>
            <a:pPr marL="0" indent="0">
              <a:buNone/>
            </a:pPr>
            <a:r>
              <a:rPr lang="en-US" sz="2000" b="1" dirty="0">
                <a:solidFill>
                  <a:srgbClr val="0A6F73"/>
                </a:solidFill>
              </a:rPr>
              <a:t>Jeremiah 17:9</a:t>
            </a:r>
            <a:endParaRPr lang="en-US" sz="2000" b="1" dirty="0"/>
          </a:p>
        </p:txBody>
      </p:sp>
      <p:sp>
        <p:nvSpPr>
          <p:cNvPr id="29" name="Text 27"/>
          <p:cNvSpPr/>
          <p:nvPr/>
        </p:nvSpPr>
        <p:spPr>
          <a:xfrm>
            <a:off x="822960" y="5394959"/>
            <a:ext cx="10515600" cy="829195"/>
          </a:xfrm>
          <a:prstGeom prst="rect">
            <a:avLst/>
          </a:prstGeom>
          <a:noFill/>
          <a:ln/>
        </p:spPr>
        <p:txBody>
          <a:bodyPr wrap="square" rtlCol="0" anchor="ctr"/>
          <a:lstStyle/>
          <a:p>
            <a:pPr marL="0" indent="0" algn="ctr">
              <a:buNone/>
            </a:pPr>
            <a:r>
              <a:rPr lang="en-US" sz="2000" b="1" dirty="0">
                <a:solidFill>
                  <a:srgbClr val="0A6F73"/>
                </a:solidFill>
              </a:rPr>
              <a:t>Simple prayer: “Lord, search my heart and expose wrong motives.”</a:t>
            </a: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pPr marL="0" indent="0">
              <a:buNone/>
            </a:pPr>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The Big Question</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2</a:t>
            </a:r>
            <a:endParaRPr lang="en-US" sz="1200" dirty="0"/>
          </a:p>
        </p:txBody>
      </p:sp>
      <p:sp>
        <p:nvSpPr>
          <p:cNvPr id="7" name="Text 5"/>
          <p:cNvSpPr/>
          <p:nvPr/>
        </p:nvSpPr>
        <p:spPr>
          <a:xfrm>
            <a:off x="685800" y="1024128"/>
            <a:ext cx="5852160" cy="777240"/>
          </a:xfrm>
          <a:prstGeom prst="rect">
            <a:avLst/>
          </a:prstGeom>
          <a:noFill/>
          <a:ln/>
        </p:spPr>
        <p:txBody>
          <a:bodyPr wrap="square" lIns="0" tIns="0" rIns="0" bIns="0" rtlCol="0" anchor="ctr">
            <a:normAutofit/>
          </a:bodyPr>
          <a:lstStyle/>
          <a:p>
            <a:pPr marL="0" indent="0">
              <a:buNone/>
            </a:pPr>
            <a:r>
              <a:rPr lang="en-US" sz="3800" b="1" dirty="0">
                <a:solidFill>
                  <a:srgbClr val="102033"/>
                </a:solidFill>
                <a:latin typeface="Aptos Display" pitchFamily="34" charset="0"/>
                <a:ea typeface="Aptos Display" pitchFamily="34" charset="-122"/>
                <a:cs typeface="Aptos Display" pitchFamily="34" charset="-120"/>
              </a:rPr>
              <a:t>Which voice am I following?</a:t>
            </a:r>
            <a:endParaRPr lang="en-US" sz="3800" dirty="0"/>
          </a:p>
        </p:txBody>
      </p:sp>
      <p:sp>
        <p:nvSpPr>
          <p:cNvPr id="8" name="Text 6"/>
          <p:cNvSpPr/>
          <p:nvPr/>
        </p:nvSpPr>
        <p:spPr>
          <a:xfrm>
            <a:off x="713232" y="1874520"/>
            <a:ext cx="5943600" cy="502920"/>
          </a:xfrm>
          <a:prstGeom prst="rect">
            <a:avLst/>
          </a:prstGeom>
          <a:noFill/>
          <a:ln/>
        </p:spPr>
        <p:txBody>
          <a:bodyPr wrap="square" lIns="254" tIns="254" rIns="254" bIns="254" rtlCol="0" anchor="ctr">
            <a:normAutofit lnSpcReduction="10000"/>
          </a:bodyPr>
          <a:lstStyle/>
          <a:p>
            <a:pPr marL="0" indent="0">
              <a:buNone/>
            </a:pPr>
            <a:r>
              <a:rPr lang="en-US" sz="1800" b="1" dirty="0">
                <a:solidFill>
                  <a:srgbClr val="1D242B"/>
                </a:solidFill>
              </a:rPr>
              <a:t>Every day, many voices tell us who we are, what is true, and how to live.</a:t>
            </a:r>
            <a:endParaRPr lang="en-US" sz="1800" b="1" dirty="0"/>
          </a:p>
        </p:txBody>
      </p:sp>
      <p:sp>
        <p:nvSpPr>
          <p:cNvPr id="9" name="Text 7"/>
          <p:cNvSpPr/>
          <p:nvPr/>
        </p:nvSpPr>
        <p:spPr>
          <a:xfrm>
            <a:off x="868680" y="2788920"/>
            <a:ext cx="5760720" cy="2057400"/>
          </a:xfrm>
          <a:prstGeom prst="rect">
            <a:avLst/>
          </a:prstGeom>
          <a:noFill/>
          <a:ln/>
        </p:spPr>
        <p:txBody>
          <a:bodyPr wrap="square" lIns="381" tIns="381" rIns="381" bIns="381" rtlCol="0" anchor="t">
            <a:normAutofit/>
          </a:bodyPr>
          <a:lstStyle/>
          <a:p>
            <a:pPr marL="152400" indent="-152400">
              <a:buSzPct val="100000"/>
              <a:buChar char="•"/>
            </a:pPr>
            <a:r>
              <a:rPr lang="en-US" sz="1800" b="1" dirty="0">
                <a:solidFill>
                  <a:srgbClr val="1D242B"/>
                </a:solidFill>
              </a:rPr>
              <a:t>Culture says: “Follow your heart.”</a:t>
            </a:r>
            <a:endParaRPr lang="en-US" sz="1800" b="1" dirty="0"/>
          </a:p>
          <a:p>
            <a:pPr marL="152400" indent="-152400">
              <a:buSzPct val="100000"/>
              <a:buChar char="•"/>
            </a:pPr>
            <a:r>
              <a:rPr lang="en-US" sz="1800" b="1" dirty="0">
                <a:solidFill>
                  <a:srgbClr val="1D242B"/>
                </a:solidFill>
              </a:rPr>
              <a:t>Jesus says: “Follow Me.”</a:t>
            </a:r>
            <a:endParaRPr lang="en-US" sz="1800" b="1" dirty="0"/>
          </a:p>
          <a:p>
            <a:pPr marL="152400" indent="-152400">
              <a:buSzPct val="100000"/>
              <a:buChar char="•"/>
            </a:pPr>
            <a:r>
              <a:rPr lang="en-US" sz="1800" b="1" dirty="0">
                <a:solidFill>
                  <a:srgbClr val="1D242B"/>
                </a:solidFill>
              </a:rPr>
              <a:t>Culture says: “Create your own truth.”</a:t>
            </a:r>
            <a:endParaRPr lang="en-US" sz="1800" b="1" dirty="0"/>
          </a:p>
          <a:p>
            <a:pPr marL="152400" indent="-152400">
              <a:buSzPct val="100000"/>
              <a:buChar char="•"/>
            </a:pPr>
            <a:r>
              <a:rPr lang="en-US" sz="1800" b="1" dirty="0">
                <a:solidFill>
                  <a:srgbClr val="1D242B"/>
                </a:solidFill>
              </a:rPr>
              <a:t>Jesus says: “I am the truth.”</a:t>
            </a:r>
            <a:endParaRPr lang="en-US" sz="1800" b="1" dirty="0"/>
          </a:p>
        </p:txBody>
      </p:sp>
      <p:pic>
        <p:nvPicPr>
          <p:cNvPr id="10" name="Image 0" descr="/mnt/data/a_warm_softly_lit_outdoor_indoor_camp_like_scene_batch_2.png"/>
          <p:cNvPicPr>
            <a:picLocks noChangeAspect="1"/>
          </p:cNvPicPr>
          <p:nvPr/>
        </p:nvPicPr>
        <p:blipFill>
          <a:blip r:embed="rId3"/>
          <a:srcRect l="2000" r="44041"/>
          <a:stretch/>
        </p:blipFill>
        <p:spPr>
          <a:xfrm>
            <a:off x="7315200" y="1051560"/>
            <a:ext cx="4251960" cy="4434840"/>
          </a:xfrm>
          <a:prstGeom prst="rect">
            <a:avLst/>
          </a:prstGeom>
        </p:spPr>
      </p:pic>
      <p:sp>
        <p:nvSpPr>
          <p:cNvPr id="11" name="Shape 8"/>
          <p:cNvSpPr/>
          <p:nvPr/>
        </p:nvSpPr>
        <p:spPr>
          <a:xfrm>
            <a:off x="777240" y="4486221"/>
            <a:ext cx="6035040" cy="1484811"/>
          </a:xfrm>
          <a:prstGeom prst="rect">
            <a:avLst/>
          </a:prstGeom>
          <a:solidFill>
            <a:srgbClr val="FFFFFF">
              <a:alpha val="97000"/>
            </a:srgbClr>
          </a:solidFill>
          <a:ln w="12700">
            <a:solidFill>
              <a:srgbClr val="EADFC9"/>
            </a:solidFill>
            <a:prstDash val="solid"/>
          </a:ln>
        </p:spPr>
      </p:sp>
      <p:sp>
        <p:nvSpPr>
          <p:cNvPr id="12" name="Text 9"/>
          <p:cNvSpPr/>
          <p:nvPr/>
        </p:nvSpPr>
        <p:spPr>
          <a:xfrm>
            <a:off x="1005840" y="4727448"/>
            <a:ext cx="5577840" cy="877824"/>
          </a:xfrm>
          <a:prstGeom prst="rect">
            <a:avLst/>
          </a:prstGeom>
          <a:noFill/>
          <a:ln/>
        </p:spPr>
        <p:txBody>
          <a:bodyPr wrap="square" rtlCol="0" anchor="ctr">
            <a:normAutofit/>
          </a:bodyPr>
          <a:lstStyle/>
          <a:p>
            <a:pPr marL="0" indent="0">
              <a:buNone/>
            </a:pPr>
            <a:r>
              <a:rPr lang="en-US" sz="2000" b="1" i="1" dirty="0">
                <a:solidFill>
                  <a:srgbClr val="102033"/>
                </a:solidFill>
              </a:rPr>
              <a:t>“The sheep that are My own hear My voice.”</a:t>
            </a:r>
            <a:endParaRPr lang="en-US" sz="2000" b="1" dirty="0"/>
          </a:p>
        </p:txBody>
      </p:sp>
      <p:sp>
        <p:nvSpPr>
          <p:cNvPr id="13" name="Text 10"/>
          <p:cNvSpPr/>
          <p:nvPr/>
        </p:nvSpPr>
        <p:spPr>
          <a:xfrm>
            <a:off x="1005840" y="5500116"/>
            <a:ext cx="5577840" cy="210312"/>
          </a:xfrm>
          <a:prstGeom prst="rect">
            <a:avLst/>
          </a:prstGeom>
          <a:noFill/>
          <a:ln/>
        </p:spPr>
        <p:txBody>
          <a:bodyPr wrap="square" rtlCol="0" anchor="ctr">
            <a:noAutofit/>
          </a:bodyPr>
          <a:lstStyle/>
          <a:p>
            <a:pPr marL="0" indent="0">
              <a:buNone/>
            </a:pPr>
            <a:r>
              <a:rPr lang="en-US" sz="1600" b="1" dirty="0">
                <a:solidFill>
                  <a:srgbClr val="0A6F73"/>
                </a:solidFill>
              </a:rPr>
              <a:t>John 10:27</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O — Observe the Fruit</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21</a:t>
            </a:r>
            <a:endParaRPr lang="en-US" sz="1200" dirty="0"/>
          </a:p>
        </p:txBody>
      </p:sp>
      <p:sp>
        <p:nvSpPr>
          <p:cNvPr id="6" name="Text 4"/>
          <p:cNvSpPr/>
          <p:nvPr/>
        </p:nvSpPr>
        <p:spPr>
          <a:xfrm>
            <a:off x="759637" y="747038"/>
            <a:ext cx="10789920" cy="777240"/>
          </a:xfrm>
          <a:prstGeom prst="rect">
            <a:avLst/>
          </a:prstGeom>
          <a:noFill/>
          <a:ln/>
        </p:spPr>
        <p:txBody>
          <a:bodyPr wrap="square" lIns="0" tIns="0" rIns="0" bIns="0" rtlCol="0" anchor="ctr">
            <a:normAutofit/>
          </a:bodyPr>
          <a:lstStyle/>
          <a:p>
            <a:pPr marL="0" indent="0">
              <a:buNone/>
            </a:pPr>
            <a:r>
              <a:rPr lang="en-US" sz="3500" b="1" dirty="0">
                <a:solidFill>
                  <a:srgbClr val="102033"/>
                </a:solidFill>
                <a:latin typeface="Aptos Display" pitchFamily="34" charset="0"/>
                <a:ea typeface="Aptos Display" pitchFamily="34" charset="-122"/>
                <a:cs typeface="Aptos Display" pitchFamily="34" charset="-120"/>
              </a:rPr>
              <a:t>What kind of fruit will this produce?</a:t>
            </a:r>
            <a:endParaRPr lang="en-US" sz="3500" dirty="0"/>
          </a:p>
        </p:txBody>
      </p:sp>
      <p:sp>
        <p:nvSpPr>
          <p:cNvPr id="7" name="Shape 5"/>
          <p:cNvSpPr/>
          <p:nvPr/>
        </p:nvSpPr>
        <p:spPr>
          <a:xfrm>
            <a:off x="777240" y="1737360"/>
            <a:ext cx="3200400" cy="647924"/>
          </a:xfrm>
          <a:prstGeom prst="roundRect">
            <a:avLst>
              <a:gd name="adj" fmla="val 1538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12700">
            <a:solidFill>
              <a:srgbClr val="BBD9D9"/>
            </a:solidFill>
            <a:prstDash val="solid"/>
          </a:ln>
        </p:spPr>
        <p:txBody>
          <a:bodyPr/>
          <a:lstStyle/>
          <a:p>
            <a:endParaRPr lang="en-US" dirty="0"/>
          </a:p>
        </p:txBody>
      </p:sp>
      <p:sp>
        <p:nvSpPr>
          <p:cNvPr id="8" name="Text 6"/>
          <p:cNvSpPr/>
          <p:nvPr/>
        </p:nvSpPr>
        <p:spPr>
          <a:xfrm>
            <a:off x="914400" y="1924261"/>
            <a:ext cx="2926080" cy="186901"/>
          </a:xfrm>
          <a:prstGeom prst="rect">
            <a:avLst/>
          </a:prstGeom>
          <a:noFill/>
          <a:ln/>
        </p:spPr>
        <p:txBody>
          <a:bodyPr wrap="square" lIns="0" tIns="0" rIns="0" bIns="0" rtlCol="0" anchor="ctr"/>
          <a:lstStyle/>
          <a:p>
            <a:pPr marL="0" indent="0" algn="ctr">
              <a:buNone/>
            </a:pPr>
            <a:r>
              <a:rPr lang="en-US" sz="2400" b="1" dirty="0">
                <a:solidFill>
                  <a:srgbClr val="102033"/>
                </a:solidFill>
              </a:rPr>
              <a:t>Love</a:t>
            </a:r>
            <a:endParaRPr lang="en-US" sz="2400" dirty="0"/>
          </a:p>
        </p:txBody>
      </p:sp>
      <p:sp>
        <p:nvSpPr>
          <p:cNvPr id="9" name="Shape 7"/>
          <p:cNvSpPr/>
          <p:nvPr/>
        </p:nvSpPr>
        <p:spPr>
          <a:xfrm>
            <a:off x="4507992" y="1737360"/>
            <a:ext cx="3200400" cy="647924"/>
          </a:xfrm>
          <a:prstGeom prst="roundRect">
            <a:avLst>
              <a:gd name="adj" fmla="val 15385"/>
            </a:avLst>
          </a:prstGeom>
          <a:gradFill flip="none" rotWithShape="1">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tileRect/>
          </a:gradFill>
          <a:ln w="12700">
            <a:solidFill>
              <a:srgbClr val="BBD9D9"/>
            </a:solidFill>
            <a:prstDash val="solid"/>
          </a:ln>
        </p:spPr>
      </p:sp>
      <p:sp>
        <p:nvSpPr>
          <p:cNvPr id="10" name="Text 8"/>
          <p:cNvSpPr/>
          <p:nvPr/>
        </p:nvSpPr>
        <p:spPr>
          <a:xfrm>
            <a:off x="4645152" y="1924261"/>
            <a:ext cx="2926080" cy="186901"/>
          </a:xfrm>
          <a:prstGeom prst="rect">
            <a:avLst/>
          </a:prstGeom>
          <a:noFill/>
          <a:ln/>
        </p:spPr>
        <p:txBody>
          <a:bodyPr wrap="square" lIns="0" tIns="0" rIns="0" bIns="0" rtlCol="0" anchor="ctr"/>
          <a:lstStyle/>
          <a:p>
            <a:pPr marL="0" indent="0" algn="ctr">
              <a:buNone/>
            </a:pPr>
            <a:r>
              <a:rPr lang="en-US" sz="2400" b="1" dirty="0">
                <a:solidFill>
                  <a:srgbClr val="102033"/>
                </a:solidFill>
              </a:rPr>
              <a:t>Joy</a:t>
            </a:r>
            <a:endParaRPr lang="en-US" sz="2400" dirty="0"/>
          </a:p>
        </p:txBody>
      </p:sp>
      <p:sp>
        <p:nvSpPr>
          <p:cNvPr id="11" name="Shape 9"/>
          <p:cNvSpPr/>
          <p:nvPr/>
        </p:nvSpPr>
        <p:spPr>
          <a:xfrm>
            <a:off x="8238744" y="1737360"/>
            <a:ext cx="3200400" cy="647924"/>
          </a:xfrm>
          <a:prstGeom prst="roundRect">
            <a:avLst>
              <a:gd name="adj" fmla="val 15385"/>
            </a:avLst>
          </a:prstGeom>
          <a:gradFill>
            <a:gsLst>
              <a:gs pos="0">
                <a:srgbClr val="FF0000"/>
              </a:gs>
              <a:gs pos="35000">
                <a:schemeClr val="accent4">
                  <a:lumMod val="0"/>
                  <a:lumOff val="100000"/>
                </a:schemeClr>
              </a:gs>
              <a:gs pos="100000">
                <a:schemeClr val="accent4">
                  <a:lumMod val="100000"/>
                </a:schemeClr>
              </a:gs>
            </a:gsLst>
            <a:lin ang="2700000" scaled="1"/>
          </a:gradFill>
          <a:ln w="12700">
            <a:solidFill>
              <a:srgbClr val="BBD9D9"/>
            </a:solidFill>
            <a:prstDash val="solid"/>
          </a:ln>
        </p:spPr>
        <p:txBody>
          <a:bodyPr/>
          <a:lstStyle/>
          <a:p>
            <a:endParaRPr lang="en-US" dirty="0"/>
          </a:p>
        </p:txBody>
      </p:sp>
      <p:sp>
        <p:nvSpPr>
          <p:cNvPr id="12" name="Text 10"/>
          <p:cNvSpPr/>
          <p:nvPr/>
        </p:nvSpPr>
        <p:spPr>
          <a:xfrm>
            <a:off x="8375904" y="1924261"/>
            <a:ext cx="2926080" cy="186901"/>
          </a:xfrm>
          <a:prstGeom prst="rect">
            <a:avLst/>
          </a:prstGeom>
          <a:noFill/>
          <a:ln/>
        </p:spPr>
        <p:txBody>
          <a:bodyPr wrap="square" lIns="0" tIns="0" rIns="0" bIns="0" rtlCol="0" anchor="ctr"/>
          <a:lstStyle/>
          <a:p>
            <a:pPr marL="0" indent="0" algn="ctr">
              <a:buNone/>
            </a:pPr>
            <a:r>
              <a:rPr lang="en-US" sz="2400" b="1" dirty="0">
                <a:solidFill>
                  <a:srgbClr val="102033"/>
                </a:solidFill>
              </a:rPr>
              <a:t>Peace</a:t>
            </a:r>
            <a:endParaRPr lang="en-US" sz="2400" dirty="0"/>
          </a:p>
        </p:txBody>
      </p:sp>
      <p:sp>
        <p:nvSpPr>
          <p:cNvPr id="13" name="Shape 11"/>
          <p:cNvSpPr/>
          <p:nvPr/>
        </p:nvSpPr>
        <p:spPr>
          <a:xfrm>
            <a:off x="777240" y="2796467"/>
            <a:ext cx="3200400" cy="647924"/>
          </a:xfrm>
          <a:prstGeom prst="roundRect">
            <a:avLst>
              <a:gd name="adj" fmla="val 15385"/>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w="12700">
            <a:solidFill>
              <a:srgbClr val="BBD9D9"/>
            </a:solidFill>
            <a:prstDash val="solid"/>
          </a:ln>
        </p:spPr>
        <p:txBody>
          <a:bodyPr/>
          <a:lstStyle/>
          <a:p>
            <a:endParaRPr lang="en-US" dirty="0"/>
          </a:p>
        </p:txBody>
      </p:sp>
      <p:sp>
        <p:nvSpPr>
          <p:cNvPr id="14" name="Text 12"/>
          <p:cNvSpPr/>
          <p:nvPr/>
        </p:nvSpPr>
        <p:spPr>
          <a:xfrm>
            <a:off x="914400" y="2983368"/>
            <a:ext cx="2926080" cy="186901"/>
          </a:xfrm>
          <a:prstGeom prst="rect">
            <a:avLst/>
          </a:prstGeom>
          <a:noFill/>
          <a:ln/>
        </p:spPr>
        <p:txBody>
          <a:bodyPr wrap="square" lIns="0" tIns="0" rIns="0" bIns="0" rtlCol="0" anchor="ctr"/>
          <a:lstStyle/>
          <a:p>
            <a:pPr marL="0" indent="0" algn="ctr">
              <a:buNone/>
            </a:pPr>
            <a:r>
              <a:rPr lang="en-US" sz="2400" b="1" dirty="0">
                <a:solidFill>
                  <a:srgbClr val="102033"/>
                </a:solidFill>
              </a:rPr>
              <a:t>Patience</a:t>
            </a:r>
            <a:endParaRPr lang="en-US" sz="2400" dirty="0"/>
          </a:p>
        </p:txBody>
      </p:sp>
      <p:sp>
        <p:nvSpPr>
          <p:cNvPr id="15" name="Shape 13"/>
          <p:cNvSpPr/>
          <p:nvPr/>
        </p:nvSpPr>
        <p:spPr>
          <a:xfrm>
            <a:off x="4507992" y="2796467"/>
            <a:ext cx="3200400" cy="647924"/>
          </a:xfrm>
          <a:prstGeom prst="roundRect">
            <a:avLst>
              <a:gd name="adj" fmla="val 15385"/>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a:ln w="12700">
            <a:solidFill>
              <a:srgbClr val="BBD9D9"/>
            </a:solidFill>
            <a:prstDash val="solid"/>
          </a:ln>
        </p:spPr>
        <p:txBody>
          <a:bodyPr/>
          <a:lstStyle/>
          <a:p>
            <a:endParaRPr lang="en-US" dirty="0"/>
          </a:p>
        </p:txBody>
      </p:sp>
      <p:sp>
        <p:nvSpPr>
          <p:cNvPr id="16" name="Text 14"/>
          <p:cNvSpPr/>
          <p:nvPr/>
        </p:nvSpPr>
        <p:spPr>
          <a:xfrm>
            <a:off x="4645152" y="2983368"/>
            <a:ext cx="2926080" cy="186901"/>
          </a:xfrm>
          <a:prstGeom prst="rect">
            <a:avLst/>
          </a:prstGeom>
          <a:noFill/>
          <a:ln/>
        </p:spPr>
        <p:txBody>
          <a:bodyPr wrap="square" lIns="0" tIns="0" rIns="0" bIns="0" rtlCol="0" anchor="ctr"/>
          <a:lstStyle/>
          <a:p>
            <a:pPr marL="0" indent="0" algn="ctr">
              <a:buNone/>
            </a:pPr>
            <a:r>
              <a:rPr lang="en-US" sz="2400" b="1" dirty="0">
                <a:solidFill>
                  <a:srgbClr val="102033"/>
                </a:solidFill>
              </a:rPr>
              <a:t>Kindness</a:t>
            </a:r>
            <a:endParaRPr lang="en-US" sz="2400" dirty="0"/>
          </a:p>
        </p:txBody>
      </p:sp>
      <p:sp>
        <p:nvSpPr>
          <p:cNvPr id="17" name="Shape 15"/>
          <p:cNvSpPr/>
          <p:nvPr/>
        </p:nvSpPr>
        <p:spPr>
          <a:xfrm>
            <a:off x="8238744" y="2796467"/>
            <a:ext cx="3200400" cy="647924"/>
          </a:xfrm>
          <a:prstGeom prst="roundRect">
            <a:avLst>
              <a:gd name="adj" fmla="val 15385"/>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w="12700">
            <a:solidFill>
              <a:srgbClr val="BBD9D9"/>
            </a:solidFill>
            <a:prstDash val="solid"/>
          </a:ln>
        </p:spPr>
        <p:txBody>
          <a:bodyPr/>
          <a:lstStyle/>
          <a:p>
            <a:endParaRPr lang="en-US" dirty="0"/>
          </a:p>
        </p:txBody>
      </p:sp>
      <p:sp>
        <p:nvSpPr>
          <p:cNvPr id="18" name="Text 16"/>
          <p:cNvSpPr/>
          <p:nvPr/>
        </p:nvSpPr>
        <p:spPr>
          <a:xfrm>
            <a:off x="8375904" y="2983368"/>
            <a:ext cx="2926080" cy="186901"/>
          </a:xfrm>
          <a:prstGeom prst="rect">
            <a:avLst/>
          </a:prstGeom>
          <a:noFill/>
          <a:ln/>
        </p:spPr>
        <p:txBody>
          <a:bodyPr wrap="square" lIns="0" tIns="0" rIns="0" bIns="0" rtlCol="0" anchor="ctr"/>
          <a:lstStyle/>
          <a:p>
            <a:pPr marL="0" indent="0" algn="ctr">
              <a:buNone/>
            </a:pPr>
            <a:r>
              <a:rPr lang="en-US" sz="2400" b="1" dirty="0">
                <a:solidFill>
                  <a:srgbClr val="102033"/>
                </a:solidFill>
              </a:rPr>
              <a:t>Goodness</a:t>
            </a:r>
            <a:endParaRPr lang="en-US" sz="2400" dirty="0"/>
          </a:p>
        </p:txBody>
      </p:sp>
      <p:sp>
        <p:nvSpPr>
          <p:cNvPr id="19" name="Shape 17"/>
          <p:cNvSpPr/>
          <p:nvPr/>
        </p:nvSpPr>
        <p:spPr>
          <a:xfrm>
            <a:off x="777240" y="3855574"/>
            <a:ext cx="3200400" cy="647924"/>
          </a:xfrm>
          <a:prstGeom prst="roundRect">
            <a:avLst>
              <a:gd name="adj" fmla="val 15385"/>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12700">
            <a:solidFill>
              <a:srgbClr val="BBD9D9"/>
            </a:solidFill>
            <a:prstDash val="solid"/>
          </a:ln>
        </p:spPr>
      </p:sp>
      <p:sp>
        <p:nvSpPr>
          <p:cNvPr id="20" name="Text 18"/>
          <p:cNvSpPr/>
          <p:nvPr/>
        </p:nvSpPr>
        <p:spPr>
          <a:xfrm>
            <a:off x="914400" y="4042475"/>
            <a:ext cx="2926080" cy="186901"/>
          </a:xfrm>
          <a:prstGeom prst="rect">
            <a:avLst/>
          </a:prstGeom>
          <a:noFill/>
          <a:ln/>
        </p:spPr>
        <p:txBody>
          <a:bodyPr wrap="square" lIns="0" tIns="0" rIns="0" bIns="0" rtlCol="0" anchor="ctr"/>
          <a:lstStyle/>
          <a:p>
            <a:pPr marL="0" indent="0" algn="ctr">
              <a:buNone/>
            </a:pPr>
            <a:r>
              <a:rPr lang="en-US" sz="2400" b="1" dirty="0">
                <a:solidFill>
                  <a:srgbClr val="102033"/>
                </a:solidFill>
              </a:rPr>
              <a:t>Faithfulness</a:t>
            </a:r>
            <a:endParaRPr lang="en-US" sz="2400" dirty="0"/>
          </a:p>
        </p:txBody>
      </p:sp>
      <p:sp>
        <p:nvSpPr>
          <p:cNvPr id="21" name="Shape 19"/>
          <p:cNvSpPr/>
          <p:nvPr/>
        </p:nvSpPr>
        <p:spPr>
          <a:xfrm>
            <a:off x="4507992" y="3855574"/>
            <a:ext cx="3200400" cy="647924"/>
          </a:xfrm>
          <a:prstGeom prst="roundRect">
            <a:avLst>
              <a:gd name="adj" fmla="val 15385"/>
            </a:avLst>
          </a:prstGeom>
          <a:gradFill flip="none" rotWithShape="1">
            <a:gsLst>
              <a:gs pos="0">
                <a:schemeClr val="accent5">
                  <a:lumMod val="40000"/>
                  <a:lumOff val="60000"/>
                </a:schemeClr>
              </a:gs>
              <a:gs pos="46000">
                <a:schemeClr val="accent5">
                  <a:lumMod val="95000"/>
                  <a:lumOff val="5000"/>
                </a:schemeClr>
              </a:gs>
              <a:gs pos="100000">
                <a:schemeClr val="accent5">
                  <a:lumMod val="60000"/>
                </a:schemeClr>
              </a:gs>
            </a:gsLst>
            <a:path path="circle">
              <a:fillToRect l="50000" t="130000" r="50000" b="-30000"/>
            </a:path>
            <a:tileRect/>
          </a:gradFill>
          <a:ln w="12700">
            <a:solidFill>
              <a:srgbClr val="BBD9D9"/>
            </a:solidFill>
            <a:prstDash val="solid"/>
          </a:ln>
        </p:spPr>
      </p:sp>
      <p:sp>
        <p:nvSpPr>
          <p:cNvPr id="22" name="Text 20"/>
          <p:cNvSpPr/>
          <p:nvPr/>
        </p:nvSpPr>
        <p:spPr>
          <a:xfrm>
            <a:off x="4645152" y="4042475"/>
            <a:ext cx="2926080" cy="186901"/>
          </a:xfrm>
          <a:prstGeom prst="rect">
            <a:avLst/>
          </a:prstGeom>
          <a:noFill/>
          <a:ln/>
        </p:spPr>
        <p:txBody>
          <a:bodyPr wrap="square" lIns="0" tIns="0" rIns="0" bIns="0" rtlCol="0" anchor="ctr"/>
          <a:lstStyle/>
          <a:p>
            <a:pPr marL="0" indent="0" algn="ctr">
              <a:buNone/>
            </a:pPr>
            <a:r>
              <a:rPr lang="en-US" sz="2400" b="1" dirty="0">
                <a:solidFill>
                  <a:srgbClr val="102033"/>
                </a:solidFill>
              </a:rPr>
              <a:t>Gentleness</a:t>
            </a:r>
            <a:endParaRPr lang="en-US" sz="2400" dirty="0"/>
          </a:p>
        </p:txBody>
      </p:sp>
      <p:sp>
        <p:nvSpPr>
          <p:cNvPr id="23" name="Shape 21"/>
          <p:cNvSpPr/>
          <p:nvPr/>
        </p:nvSpPr>
        <p:spPr>
          <a:xfrm>
            <a:off x="8238744" y="3855574"/>
            <a:ext cx="3200400" cy="647924"/>
          </a:xfrm>
          <a:prstGeom prst="roundRect">
            <a:avLst>
              <a:gd name="adj" fmla="val 15385"/>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a:ln w="12700">
            <a:solidFill>
              <a:srgbClr val="BBD9D9"/>
            </a:solidFill>
            <a:prstDash val="solid"/>
          </a:ln>
        </p:spPr>
      </p:sp>
      <p:sp>
        <p:nvSpPr>
          <p:cNvPr id="24" name="Text 22"/>
          <p:cNvSpPr/>
          <p:nvPr/>
        </p:nvSpPr>
        <p:spPr>
          <a:xfrm>
            <a:off x="8375904" y="4042475"/>
            <a:ext cx="2926080" cy="186901"/>
          </a:xfrm>
          <a:prstGeom prst="rect">
            <a:avLst/>
          </a:prstGeom>
          <a:noFill/>
          <a:ln/>
        </p:spPr>
        <p:txBody>
          <a:bodyPr wrap="square" lIns="0" tIns="0" rIns="0" bIns="0" rtlCol="0" anchor="ctr"/>
          <a:lstStyle/>
          <a:p>
            <a:pPr marL="0" indent="0" algn="ctr">
              <a:buNone/>
            </a:pPr>
            <a:r>
              <a:rPr lang="en-US" sz="2400" b="1" dirty="0">
                <a:solidFill>
                  <a:srgbClr val="102033"/>
                </a:solidFill>
              </a:rPr>
              <a:t>Self-control</a:t>
            </a:r>
            <a:endParaRPr lang="en-US" sz="2400" dirty="0"/>
          </a:p>
        </p:txBody>
      </p:sp>
      <p:sp>
        <p:nvSpPr>
          <p:cNvPr id="25" name="Shape 23"/>
          <p:cNvSpPr/>
          <p:nvPr/>
        </p:nvSpPr>
        <p:spPr>
          <a:xfrm>
            <a:off x="713917" y="4663439"/>
            <a:ext cx="5321123" cy="1560715"/>
          </a:xfrm>
          <a:prstGeom prst="rect">
            <a:avLst/>
          </a:prstGeom>
          <a:solidFill>
            <a:srgbClr val="FFFFFF">
              <a:alpha val="97000"/>
            </a:srgbClr>
          </a:solidFill>
          <a:ln w="12700">
            <a:solidFill>
              <a:srgbClr val="EADFC9"/>
            </a:solidFill>
            <a:prstDash val="solid"/>
          </a:ln>
        </p:spPr>
      </p:sp>
      <p:sp>
        <p:nvSpPr>
          <p:cNvPr id="26" name="Text 24"/>
          <p:cNvSpPr/>
          <p:nvPr/>
        </p:nvSpPr>
        <p:spPr>
          <a:xfrm>
            <a:off x="948024" y="4846320"/>
            <a:ext cx="4858416" cy="876022"/>
          </a:xfrm>
          <a:prstGeom prst="rect">
            <a:avLst/>
          </a:prstGeom>
          <a:noFill/>
          <a:ln/>
        </p:spPr>
        <p:txBody>
          <a:bodyPr wrap="square" rtlCol="0" anchor="ctr">
            <a:normAutofit/>
          </a:bodyPr>
          <a:lstStyle/>
          <a:p>
            <a:pPr marL="0" indent="0">
              <a:buNone/>
            </a:pPr>
            <a:r>
              <a:rPr lang="en-US" sz="2000" b="1" i="1" dirty="0">
                <a:solidFill>
                  <a:srgbClr val="102033"/>
                </a:solidFill>
              </a:rPr>
              <a:t>“By their fruit you will recognize them.”</a:t>
            </a:r>
            <a:endParaRPr lang="en-US" sz="2000" b="1" dirty="0"/>
          </a:p>
        </p:txBody>
      </p:sp>
      <p:sp>
        <p:nvSpPr>
          <p:cNvPr id="27" name="Text 25"/>
          <p:cNvSpPr/>
          <p:nvPr/>
        </p:nvSpPr>
        <p:spPr>
          <a:xfrm>
            <a:off x="914400" y="5722342"/>
            <a:ext cx="4858416" cy="341871"/>
          </a:xfrm>
          <a:prstGeom prst="rect">
            <a:avLst/>
          </a:prstGeom>
          <a:noFill/>
          <a:ln/>
        </p:spPr>
        <p:txBody>
          <a:bodyPr wrap="square" rtlCol="0" anchor="ctr">
            <a:noAutofit/>
          </a:bodyPr>
          <a:lstStyle/>
          <a:p>
            <a:pPr marL="0" indent="0">
              <a:buNone/>
            </a:pPr>
            <a:r>
              <a:rPr lang="en-US" sz="2000" b="1" dirty="0">
                <a:solidFill>
                  <a:srgbClr val="0A6F73"/>
                </a:solidFill>
              </a:rPr>
              <a:t>Matthew 7:16</a:t>
            </a:r>
            <a:endParaRPr lang="en-US" sz="2000" b="1" dirty="0"/>
          </a:p>
        </p:txBody>
      </p:sp>
      <p:sp>
        <p:nvSpPr>
          <p:cNvPr id="28" name="Shape 26"/>
          <p:cNvSpPr/>
          <p:nvPr/>
        </p:nvSpPr>
        <p:spPr>
          <a:xfrm>
            <a:off x="6016336" y="4663439"/>
            <a:ext cx="5413664" cy="1560715"/>
          </a:xfrm>
          <a:prstGeom prst="rect">
            <a:avLst/>
          </a:prstGeom>
          <a:solidFill>
            <a:srgbClr val="FFFFFF">
              <a:alpha val="97000"/>
            </a:srgbClr>
          </a:solidFill>
          <a:ln w="12700">
            <a:solidFill>
              <a:srgbClr val="EADFC9"/>
            </a:solidFill>
            <a:prstDash val="solid"/>
          </a:ln>
        </p:spPr>
      </p:sp>
      <p:sp>
        <p:nvSpPr>
          <p:cNvPr id="29" name="Text 27"/>
          <p:cNvSpPr/>
          <p:nvPr/>
        </p:nvSpPr>
        <p:spPr>
          <a:xfrm>
            <a:off x="6250441" y="4846319"/>
            <a:ext cx="5087017" cy="869785"/>
          </a:xfrm>
          <a:prstGeom prst="rect">
            <a:avLst/>
          </a:prstGeom>
          <a:noFill/>
          <a:ln/>
        </p:spPr>
        <p:txBody>
          <a:bodyPr wrap="square" rtlCol="0" anchor="ctr">
            <a:normAutofit/>
          </a:bodyPr>
          <a:lstStyle/>
          <a:p>
            <a:pPr marL="0" indent="0">
              <a:buNone/>
            </a:pPr>
            <a:r>
              <a:rPr lang="en-US" sz="2000" b="1" i="1" dirty="0">
                <a:solidFill>
                  <a:srgbClr val="102033"/>
                </a:solidFill>
              </a:rPr>
              <a:t>“The fruit of the Spirit is love, joy, peace...”</a:t>
            </a:r>
            <a:endParaRPr lang="en-US" sz="2000" b="1" dirty="0"/>
          </a:p>
        </p:txBody>
      </p:sp>
      <p:sp>
        <p:nvSpPr>
          <p:cNvPr id="30" name="Text 28"/>
          <p:cNvSpPr/>
          <p:nvPr/>
        </p:nvSpPr>
        <p:spPr>
          <a:xfrm>
            <a:off x="6250442" y="5722341"/>
            <a:ext cx="4950958" cy="495577"/>
          </a:xfrm>
          <a:prstGeom prst="rect">
            <a:avLst/>
          </a:prstGeom>
          <a:noFill/>
          <a:ln/>
        </p:spPr>
        <p:txBody>
          <a:bodyPr wrap="square" rtlCol="0" anchor="ctr">
            <a:normAutofit/>
          </a:bodyPr>
          <a:lstStyle/>
          <a:p>
            <a:pPr marL="0" indent="0">
              <a:buNone/>
            </a:pPr>
            <a:r>
              <a:rPr lang="en-US" sz="2000" b="1" dirty="0">
                <a:solidFill>
                  <a:srgbClr val="0A6F73"/>
                </a:solidFill>
              </a:rPr>
              <a:t>Galatians 5:22–23</a:t>
            </a:r>
            <a:endParaRPr lang="en-US"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lnSpcReduction="10000"/>
          </a:bodyPr>
          <a:lstStyle/>
          <a:p>
            <a:pPr marL="0" indent="0">
              <a:buNone/>
            </a:pPr>
            <a:r>
              <a:rPr lang="en-US" sz="1400" b="1" dirty="0">
                <a:solidFill>
                  <a:srgbClr val="FFFFFF"/>
                </a:solidFill>
                <a:latin typeface="Aptos Display" pitchFamily="34" charset="0"/>
                <a:ea typeface="Aptos Display" pitchFamily="34" charset="-122"/>
                <a:cs typeface="Aptos Display" pitchFamily="34" charset="-120"/>
              </a:rPr>
              <a:t>I — Inquire Through Prayer</a:t>
            </a:r>
            <a:endParaRPr lang="en-US" sz="140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22</a:t>
            </a:r>
            <a:endParaRPr lang="en-US" sz="1200" dirty="0"/>
          </a:p>
        </p:txBody>
      </p:sp>
      <p:sp>
        <p:nvSpPr>
          <p:cNvPr id="6" name="Text 4"/>
          <p:cNvSpPr/>
          <p:nvPr/>
        </p:nvSpPr>
        <p:spPr>
          <a:xfrm>
            <a:off x="685800" y="868680"/>
            <a:ext cx="5577840" cy="777240"/>
          </a:xfrm>
          <a:prstGeom prst="rect">
            <a:avLst/>
          </a:prstGeom>
          <a:noFill/>
          <a:ln/>
        </p:spPr>
        <p:txBody>
          <a:bodyPr wrap="square" lIns="0" tIns="0" rIns="0" bIns="0" rtlCol="0" anchor="ctr">
            <a:normAutofit fontScale="92500" lnSpcReduction="20000"/>
          </a:bodyPr>
          <a:lstStyle/>
          <a:p>
            <a:pPr marL="0" indent="0">
              <a:buNone/>
            </a:pPr>
            <a:r>
              <a:rPr lang="en-US" sz="3200" b="1" dirty="0">
                <a:solidFill>
                  <a:srgbClr val="102033"/>
                </a:solidFill>
                <a:latin typeface="Aptos Display" pitchFamily="34" charset="0"/>
                <a:ea typeface="Aptos Display" pitchFamily="34" charset="-122"/>
                <a:cs typeface="Aptos Display" pitchFamily="34" charset="-120"/>
              </a:rPr>
              <a:t>Have I prayed with surrender and patience?</a:t>
            </a:r>
            <a:endParaRPr lang="en-US" sz="3200" dirty="0"/>
          </a:p>
        </p:txBody>
      </p:sp>
      <p:sp>
        <p:nvSpPr>
          <p:cNvPr id="8" name="Text 5"/>
          <p:cNvSpPr/>
          <p:nvPr/>
        </p:nvSpPr>
        <p:spPr>
          <a:xfrm>
            <a:off x="914400" y="1828800"/>
            <a:ext cx="5257800" cy="201168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Ask God for wisdom.</a:t>
            </a:r>
            <a:endParaRPr lang="en-US" sz="2000" b="1" dirty="0"/>
          </a:p>
          <a:p>
            <a:pPr marL="152400" indent="-152400">
              <a:buSzPct val="100000"/>
              <a:buChar char="•"/>
            </a:pPr>
            <a:r>
              <a:rPr lang="en-US" sz="2000" b="1" dirty="0">
                <a:solidFill>
                  <a:srgbClr val="1D242B"/>
                </a:solidFill>
              </a:rPr>
              <a:t>Surrender your will.</a:t>
            </a:r>
            <a:endParaRPr lang="en-US" sz="2000" b="1" dirty="0"/>
          </a:p>
          <a:p>
            <a:pPr marL="152400" indent="-152400">
              <a:buSzPct val="100000"/>
              <a:buChar char="•"/>
            </a:pPr>
            <a:r>
              <a:rPr lang="en-US" sz="2000" b="1" dirty="0">
                <a:solidFill>
                  <a:srgbClr val="1D242B"/>
                </a:solidFill>
              </a:rPr>
              <a:t>Be still before God.</a:t>
            </a:r>
            <a:endParaRPr lang="en-US" sz="2000" b="1" dirty="0"/>
          </a:p>
          <a:p>
            <a:pPr marL="152400" indent="-152400">
              <a:buSzPct val="100000"/>
              <a:buChar char="•"/>
            </a:pPr>
            <a:r>
              <a:rPr lang="en-US" sz="2000" b="1" dirty="0">
                <a:solidFill>
                  <a:srgbClr val="1D242B"/>
                </a:solidFill>
              </a:rPr>
              <a:t>Do not invent an answer because waiting feels uncomfortable.</a:t>
            </a:r>
            <a:endParaRPr lang="en-US" sz="2000" b="1" dirty="0"/>
          </a:p>
        </p:txBody>
      </p:sp>
      <p:sp>
        <p:nvSpPr>
          <p:cNvPr id="9" name="Shape 6"/>
          <p:cNvSpPr/>
          <p:nvPr/>
        </p:nvSpPr>
        <p:spPr>
          <a:xfrm>
            <a:off x="777240" y="4061968"/>
            <a:ext cx="3429000" cy="2064512"/>
          </a:xfrm>
          <a:prstGeom prst="rect">
            <a:avLst/>
          </a:prstGeom>
          <a:solidFill>
            <a:srgbClr val="FFFFFF">
              <a:alpha val="97000"/>
            </a:srgbClr>
          </a:solidFill>
          <a:ln w="12700">
            <a:solidFill>
              <a:srgbClr val="EADFC9"/>
            </a:solidFill>
            <a:prstDash val="solid"/>
          </a:ln>
        </p:spPr>
      </p:sp>
      <p:sp>
        <p:nvSpPr>
          <p:cNvPr id="10" name="Text 7"/>
          <p:cNvSpPr/>
          <p:nvPr/>
        </p:nvSpPr>
        <p:spPr>
          <a:xfrm>
            <a:off x="914400" y="4185920"/>
            <a:ext cx="3149600" cy="1178560"/>
          </a:xfrm>
          <a:prstGeom prst="rect">
            <a:avLst/>
          </a:prstGeom>
          <a:noFill/>
          <a:ln/>
        </p:spPr>
        <p:txBody>
          <a:bodyPr wrap="square" rtlCol="0" anchor="ctr">
            <a:normAutofit/>
          </a:bodyPr>
          <a:lstStyle/>
          <a:p>
            <a:pPr marL="0" indent="0" algn="ctr">
              <a:buNone/>
            </a:pPr>
            <a:r>
              <a:rPr lang="en-US" sz="2000" b="1" i="1" dirty="0">
                <a:solidFill>
                  <a:srgbClr val="102033"/>
                </a:solidFill>
              </a:rPr>
              <a:t>“If any of you lacks wisdom…ask of God.”</a:t>
            </a:r>
            <a:endParaRPr lang="en-US" sz="2000" b="1" dirty="0"/>
          </a:p>
        </p:txBody>
      </p:sp>
      <p:sp>
        <p:nvSpPr>
          <p:cNvPr id="11" name="Text 8"/>
          <p:cNvSpPr/>
          <p:nvPr/>
        </p:nvSpPr>
        <p:spPr>
          <a:xfrm>
            <a:off x="1005840" y="5449824"/>
            <a:ext cx="2971800" cy="640080"/>
          </a:xfrm>
          <a:prstGeom prst="rect">
            <a:avLst/>
          </a:prstGeom>
          <a:noFill/>
          <a:ln/>
        </p:spPr>
        <p:txBody>
          <a:bodyPr wrap="square" rtlCol="0" anchor="ctr">
            <a:normAutofit/>
          </a:bodyPr>
          <a:lstStyle/>
          <a:p>
            <a:pPr marL="0" indent="0">
              <a:buNone/>
            </a:pPr>
            <a:r>
              <a:rPr lang="en-US" sz="2000" b="1" dirty="0">
                <a:solidFill>
                  <a:srgbClr val="0A6F73"/>
                </a:solidFill>
              </a:rPr>
              <a:t>James 1:5</a:t>
            </a:r>
            <a:endParaRPr lang="en-US" sz="2000" dirty="0"/>
          </a:p>
        </p:txBody>
      </p:sp>
      <p:sp>
        <p:nvSpPr>
          <p:cNvPr id="12" name="Shape 9"/>
          <p:cNvSpPr/>
          <p:nvPr/>
        </p:nvSpPr>
        <p:spPr>
          <a:xfrm>
            <a:off x="4434840" y="4061968"/>
            <a:ext cx="3429000" cy="2064512"/>
          </a:xfrm>
          <a:prstGeom prst="rect">
            <a:avLst/>
          </a:prstGeom>
          <a:solidFill>
            <a:srgbClr val="FFFFFF">
              <a:alpha val="97000"/>
            </a:srgbClr>
          </a:solidFill>
          <a:ln w="12700">
            <a:solidFill>
              <a:srgbClr val="EADFC9"/>
            </a:solidFill>
            <a:prstDash val="solid"/>
          </a:ln>
        </p:spPr>
      </p:sp>
      <p:sp>
        <p:nvSpPr>
          <p:cNvPr id="13" name="Text 10"/>
          <p:cNvSpPr/>
          <p:nvPr/>
        </p:nvSpPr>
        <p:spPr>
          <a:xfrm>
            <a:off x="4663440" y="4185920"/>
            <a:ext cx="2971800" cy="1465072"/>
          </a:xfrm>
          <a:prstGeom prst="rect">
            <a:avLst/>
          </a:prstGeom>
          <a:noFill/>
          <a:ln/>
        </p:spPr>
        <p:txBody>
          <a:bodyPr wrap="square" rtlCol="0" anchor="ctr">
            <a:normAutofit/>
          </a:bodyPr>
          <a:lstStyle/>
          <a:p>
            <a:pPr marL="0" indent="0" algn="ctr">
              <a:buNone/>
            </a:pPr>
            <a:r>
              <a:rPr lang="en-US" sz="2000" b="1" i="1" dirty="0">
                <a:solidFill>
                  <a:srgbClr val="102033"/>
                </a:solidFill>
              </a:rPr>
              <a:t>“Not My will,</a:t>
            </a:r>
          </a:p>
          <a:p>
            <a:pPr marL="0" indent="0" algn="ctr">
              <a:buNone/>
            </a:pPr>
            <a:r>
              <a:rPr lang="en-US" sz="2000" b="1" i="1" dirty="0">
                <a:solidFill>
                  <a:srgbClr val="102033"/>
                </a:solidFill>
              </a:rPr>
              <a:t>but Yours be done.”</a:t>
            </a:r>
            <a:endParaRPr lang="en-US" sz="2000" b="1" dirty="0"/>
          </a:p>
        </p:txBody>
      </p:sp>
      <p:sp>
        <p:nvSpPr>
          <p:cNvPr id="14" name="Text 11"/>
          <p:cNvSpPr/>
          <p:nvPr/>
        </p:nvSpPr>
        <p:spPr>
          <a:xfrm>
            <a:off x="4663440" y="5449824"/>
            <a:ext cx="2971800" cy="493776"/>
          </a:xfrm>
          <a:prstGeom prst="rect">
            <a:avLst/>
          </a:prstGeom>
          <a:noFill/>
          <a:ln/>
        </p:spPr>
        <p:txBody>
          <a:bodyPr wrap="square" rtlCol="0" anchor="ctr">
            <a:normAutofit/>
          </a:bodyPr>
          <a:lstStyle/>
          <a:p>
            <a:pPr marL="0" indent="0">
              <a:buNone/>
            </a:pPr>
            <a:r>
              <a:rPr lang="en-US" sz="2000" b="1" dirty="0">
                <a:solidFill>
                  <a:srgbClr val="0A6F73"/>
                </a:solidFill>
              </a:rPr>
              <a:t>Luke 22:42</a:t>
            </a:r>
            <a:endParaRPr lang="en-US" sz="2000" b="1" dirty="0"/>
          </a:p>
        </p:txBody>
      </p:sp>
      <p:sp>
        <p:nvSpPr>
          <p:cNvPr id="15" name="Shape 12"/>
          <p:cNvSpPr/>
          <p:nvPr/>
        </p:nvSpPr>
        <p:spPr>
          <a:xfrm>
            <a:off x="8001000" y="4061968"/>
            <a:ext cx="3429000" cy="2064512"/>
          </a:xfrm>
          <a:prstGeom prst="rect">
            <a:avLst/>
          </a:prstGeom>
          <a:solidFill>
            <a:srgbClr val="FFFFFF">
              <a:alpha val="97000"/>
            </a:srgbClr>
          </a:solidFill>
          <a:ln w="12700">
            <a:solidFill>
              <a:srgbClr val="EADFC9"/>
            </a:solidFill>
            <a:prstDash val="solid"/>
          </a:ln>
        </p:spPr>
      </p:sp>
      <p:sp>
        <p:nvSpPr>
          <p:cNvPr id="16" name="Text 13"/>
          <p:cNvSpPr/>
          <p:nvPr/>
        </p:nvSpPr>
        <p:spPr>
          <a:xfrm>
            <a:off x="8229600" y="4185920"/>
            <a:ext cx="2971800" cy="1465072"/>
          </a:xfrm>
          <a:prstGeom prst="rect">
            <a:avLst/>
          </a:prstGeom>
          <a:noFill/>
          <a:ln/>
        </p:spPr>
        <p:txBody>
          <a:bodyPr wrap="square" rtlCol="0" anchor="ctr">
            <a:normAutofit/>
          </a:bodyPr>
          <a:lstStyle/>
          <a:p>
            <a:pPr marL="0" indent="0" algn="ctr">
              <a:buNone/>
            </a:pPr>
            <a:r>
              <a:rPr lang="en-US" sz="2000" b="1" i="1" dirty="0">
                <a:solidFill>
                  <a:srgbClr val="102033"/>
                </a:solidFill>
              </a:rPr>
              <a:t>“Be still and know that</a:t>
            </a:r>
          </a:p>
          <a:p>
            <a:pPr marL="0" indent="0" algn="ctr">
              <a:buNone/>
            </a:pPr>
            <a:r>
              <a:rPr lang="en-US" sz="2000" b="1" i="1" dirty="0">
                <a:solidFill>
                  <a:srgbClr val="102033"/>
                </a:solidFill>
              </a:rPr>
              <a:t>I am God.”</a:t>
            </a:r>
            <a:endParaRPr lang="en-US" sz="2000" b="1" dirty="0"/>
          </a:p>
        </p:txBody>
      </p:sp>
      <p:sp>
        <p:nvSpPr>
          <p:cNvPr id="17" name="Text 14"/>
          <p:cNvSpPr/>
          <p:nvPr/>
        </p:nvSpPr>
        <p:spPr>
          <a:xfrm>
            <a:off x="8229600" y="5364480"/>
            <a:ext cx="2971800" cy="579120"/>
          </a:xfrm>
          <a:prstGeom prst="rect">
            <a:avLst/>
          </a:prstGeom>
          <a:noFill/>
          <a:ln/>
        </p:spPr>
        <p:txBody>
          <a:bodyPr wrap="square" rtlCol="0" anchor="ctr">
            <a:normAutofit/>
          </a:bodyPr>
          <a:lstStyle/>
          <a:p>
            <a:pPr marL="0" indent="0">
              <a:buNone/>
            </a:pPr>
            <a:r>
              <a:rPr lang="en-US" sz="2000" b="1" dirty="0">
                <a:solidFill>
                  <a:srgbClr val="0A6F73"/>
                </a:solidFill>
              </a:rPr>
              <a:t>Psalm 46:10</a:t>
            </a:r>
            <a:endParaRPr lang="en-US" sz="2000" b="1" dirty="0"/>
          </a:p>
        </p:txBody>
      </p:sp>
      <p:pic>
        <p:nvPicPr>
          <p:cNvPr id="18" name="Picture 17">
            <a:extLst>
              <a:ext uri="{FF2B5EF4-FFF2-40B4-BE49-F238E27FC236}">
                <a16:creationId xmlns:a16="http://schemas.microsoft.com/office/drawing/2014/main" id="{7593F43E-ABAA-4823-49E9-2E1ABF1D6B85}"/>
              </a:ext>
            </a:extLst>
          </p:cNvPr>
          <p:cNvPicPr>
            <a:picLocks noChangeAspect="1"/>
          </p:cNvPicPr>
          <p:nvPr/>
        </p:nvPicPr>
        <p:blipFill>
          <a:blip r:embed="rId3"/>
          <a:stretch>
            <a:fillRect/>
          </a:stretch>
        </p:blipFill>
        <p:spPr>
          <a:xfrm>
            <a:off x="6096000" y="640080"/>
            <a:ext cx="5334000" cy="331216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C — Consult Mature Believers</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23</a:t>
            </a:r>
            <a:endParaRPr lang="en-US" sz="1200" dirty="0"/>
          </a:p>
        </p:txBody>
      </p:sp>
      <p:sp>
        <p:nvSpPr>
          <p:cNvPr id="6" name="Text 4"/>
          <p:cNvSpPr/>
          <p:nvPr/>
        </p:nvSpPr>
        <p:spPr>
          <a:xfrm>
            <a:off x="685800" y="868680"/>
            <a:ext cx="10789920" cy="777240"/>
          </a:xfrm>
          <a:prstGeom prst="rect">
            <a:avLst/>
          </a:prstGeom>
          <a:noFill/>
          <a:ln/>
        </p:spPr>
        <p:txBody>
          <a:bodyPr wrap="square" lIns="0" tIns="0" rIns="0" bIns="0" rtlCol="0" anchor="ctr">
            <a:normAutofit/>
          </a:bodyPr>
          <a:lstStyle/>
          <a:p>
            <a:pPr marL="0" indent="0">
              <a:buNone/>
            </a:pPr>
            <a:r>
              <a:rPr lang="en-US" sz="3100" b="1" dirty="0">
                <a:solidFill>
                  <a:srgbClr val="102033"/>
                </a:solidFill>
                <a:latin typeface="Aptos Display" pitchFamily="34" charset="0"/>
                <a:ea typeface="Aptos Display" pitchFamily="34" charset="-122"/>
                <a:cs typeface="Aptos Display" pitchFamily="34" charset="-120"/>
              </a:rPr>
              <a:t>Has this been tested through wise Christian counsel?</a:t>
            </a:r>
            <a:endParaRPr lang="en-US" sz="3100" dirty="0"/>
          </a:p>
        </p:txBody>
      </p:sp>
      <p:sp>
        <p:nvSpPr>
          <p:cNvPr id="7" name="Shape 5"/>
          <p:cNvSpPr/>
          <p:nvPr/>
        </p:nvSpPr>
        <p:spPr>
          <a:xfrm>
            <a:off x="777240" y="1691640"/>
            <a:ext cx="10744200" cy="914400"/>
          </a:xfrm>
          <a:prstGeom prst="roundRect">
            <a:avLst>
              <a:gd name="adj" fmla="val 8000"/>
            </a:avLst>
          </a:prstGeom>
          <a:solidFill>
            <a:srgbClr val="FFFDF7"/>
          </a:solidFill>
          <a:ln w="12700">
            <a:solidFill>
              <a:srgbClr val="E7DDC9"/>
            </a:solidFill>
            <a:prstDash val="solid"/>
          </a:ln>
        </p:spPr>
      </p:sp>
      <p:sp>
        <p:nvSpPr>
          <p:cNvPr id="8" name="Text 6"/>
          <p:cNvSpPr/>
          <p:nvPr/>
        </p:nvSpPr>
        <p:spPr>
          <a:xfrm>
            <a:off x="960120" y="1874520"/>
            <a:ext cx="10378440" cy="548640"/>
          </a:xfrm>
          <a:prstGeom prst="rect">
            <a:avLst/>
          </a:prstGeom>
          <a:noFill/>
          <a:ln/>
        </p:spPr>
        <p:txBody>
          <a:bodyPr wrap="square" lIns="254" tIns="254" rIns="254" bIns="254" rtlCol="0" anchor="ctr">
            <a:noAutofit/>
          </a:bodyPr>
          <a:lstStyle/>
          <a:p>
            <a:pPr marL="0" indent="0" algn="ctr">
              <a:buNone/>
            </a:pPr>
            <a:r>
              <a:rPr lang="en-US" sz="2000" b="1" dirty="0">
                <a:solidFill>
                  <a:srgbClr val="1D242B"/>
                </a:solidFill>
              </a:rPr>
              <a:t>Samuel needed Eli.</a:t>
            </a:r>
          </a:p>
          <a:p>
            <a:pPr marL="0" indent="0" algn="ctr">
              <a:buNone/>
            </a:pPr>
            <a:r>
              <a:rPr lang="en-US" sz="2000" b="1" dirty="0">
                <a:solidFill>
                  <a:srgbClr val="1D242B"/>
                </a:solidFill>
              </a:rPr>
              <a:t>You may need a </a:t>
            </a:r>
            <a:r>
              <a:rPr lang="en-US" sz="2000" b="1" dirty="0">
                <a:solidFill>
                  <a:srgbClr val="FF0000"/>
                </a:solidFill>
              </a:rPr>
              <a:t>parent</a:t>
            </a:r>
            <a:r>
              <a:rPr lang="en-US" sz="2000" b="1" dirty="0">
                <a:solidFill>
                  <a:srgbClr val="1D242B"/>
                </a:solidFill>
              </a:rPr>
              <a:t>, </a:t>
            </a:r>
            <a:r>
              <a:rPr lang="en-US" sz="2000" b="1" dirty="0">
                <a:solidFill>
                  <a:srgbClr val="0070C0"/>
                </a:solidFill>
              </a:rPr>
              <a:t>pastor</a:t>
            </a:r>
            <a:r>
              <a:rPr lang="en-US" sz="2000" b="1" dirty="0">
                <a:solidFill>
                  <a:srgbClr val="1D242B"/>
                </a:solidFill>
              </a:rPr>
              <a:t>, </a:t>
            </a:r>
            <a:r>
              <a:rPr lang="en-US" sz="2000" b="1" dirty="0">
                <a:solidFill>
                  <a:srgbClr val="7030A0"/>
                </a:solidFill>
              </a:rPr>
              <a:t>youth leader</a:t>
            </a:r>
            <a:r>
              <a:rPr lang="en-US" sz="2000" b="1" dirty="0">
                <a:solidFill>
                  <a:srgbClr val="1D242B"/>
                </a:solidFill>
              </a:rPr>
              <a:t>, </a:t>
            </a:r>
            <a:r>
              <a:rPr lang="en-US" sz="2000" b="1" dirty="0">
                <a:solidFill>
                  <a:srgbClr val="C00000"/>
                </a:solidFill>
              </a:rPr>
              <a:t>teacher</a:t>
            </a:r>
            <a:r>
              <a:rPr lang="en-US" sz="2000" b="1" dirty="0">
                <a:solidFill>
                  <a:srgbClr val="1D242B"/>
                </a:solidFill>
              </a:rPr>
              <a:t>, or </a:t>
            </a:r>
            <a:r>
              <a:rPr lang="en-US" sz="2000" b="1" dirty="0">
                <a:solidFill>
                  <a:srgbClr val="7030A0"/>
                </a:solidFill>
              </a:rPr>
              <a:t>mature Christian mentor.</a:t>
            </a:r>
          </a:p>
        </p:txBody>
      </p:sp>
      <p:sp>
        <p:nvSpPr>
          <p:cNvPr id="9" name="Text 7"/>
          <p:cNvSpPr/>
          <p:nvPr/>
        </p:nvSpPr>
        <p:spPr>
          <a:xfrm>
            <a:off x="960120" y="2971800"/>
            <a:ext cx="10058400" cy="146304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Ask people who are biblically grounded.</a:t>
            </a:r>
            <a:endParaRPr lang="en-US" sz="2000" b="1" dirty="0"/>
          </a:p>
          <a:p>
            <a:pPr marL="152400" indent="-152400">
              <a:buSzPct val="100000"/>
              <a:buChar char="•"/>
            </a:pPr>
            <a:r>
              <a:rPr lang="en-US" sz="2000" b="1" dirty="0">
                <a:solidFill>
                  <a:srgbClr val="1D242B"/>
                </a:solidFill>
              </a:rPr>
              <a:t>Seek correction, not just confirmation.</a:t>
            </a:r>
            <a:endParaRPr lang="en-US" sz="2000" b="1" dirty="0"/>
          </a:p>
          <a:p>
            <a:pPr marL="152400" indent="-152400">
              <a:buSzPct val="100000"/>
              <a:buChar char="•"/>
            </a:pPr>
            <a:r>
              <a:rPr lang="en-US" sz="2000" b="1" dirty="0">
                <a:solidFill>
                  <a:srgbClr val="1D242B"/>
                </a:solidFill>
              </a:rPr>
              <a:t>Do not ask many people until someone finally agrees with you.</a:t>
            </a:r>
            <a:endParaRPr lang="en-US" sz="2000" b="1" dirty="0"/>
          </a:p>
        </p:txBody>
      </p:sp>
      <p:sp>
        <p:nvSpPr>
          <p:cNvPr id="10" name="Shape 8"/>
          <p:cNvSpPr/>
          <p:nvPr/>
        </p:nvSpPr>
        <p:spPr>
          <a:xfrm>
            <a:off x="777240" y="4114800"/>
            <a:ext cx="5257800" cy="1920240"/>
          </a:xfrm>
          <a:prstGeom prst="rect">
            <a:avLst/>
          </a:prstGeom>
          <a:solidFill>
            <a:srgbClr val="FFFFFF">
              <a:alpha val="97000"/>
            </a:srgbClr>
          </a:solidFill>
          <a:ln w="12700">
            <a:solidFill>
              <a:srgbClr val="EADFC9"/>
            </a:solidFill>
            <a:prstDash val="solid"/>
          </a:ln>
        </p:spPr>
      </p:sp>
      <p:sp>
        <p:nvSpPr>
          <p:cNvPr id="11" name="Text 9"/>
          <p:cNvSpPr/>
          <p:nvPr/>
        </p:nvSpPr>
        <p:spPr>
          <a:xfrm>
            <a:off x="1005840" y="4334256"/>
            <a:ext cx="4800600" cy="1225296"/>
          </a:xfrm>
          <a:prstGeom prst="rect">
            <a:avLst/>
          </a:prstGeom>
          <a:noFill/>
          <a:ln/>
        </p:spPr>
        <p:txBody>
          <a:bodyPr wrap="square" rtlCol="0" anchor="ctr">
            <a:normAutofit/>
          </a:bodyPr>
          <a:lstStyle/>
          <a:p>
            <a:pPr marL="0" indent="0" algn="ctr">
              <a:buNone/>
            </a:pPr>
            <a:r>
              <a:rPr lang="en-US" sz="2000" b="1" i="1" dirty="0">
                <a:solidFill>
                  <a:srgbClr val="102033"/>
                </a:solidFill>
              </a:rPr>
              <a:t>“In an abundance of counselors there is victory.”</a:t>
            </a:r>
            <a:endParaRPr lang="en-US" sz="2000" b="1" dirty="0"/>
          </a:p>
        </p:txBody>
      </p:sp>
      <p:sp>
        <p:nvSpPr>
          <p:cNvPr id="12" name="Text 10"/>
          <p:cNvSpPr/>
          <p:nvPr/>
        </p:nvSpPr>
        <p:spPr>
          <a:xfrm>
            <a:off x="1005840" y="5321808"/>
            <a:ext cx="4800600" cy="530352"/>
          </a:xfrm>
          <a:prstGeom prst="rect">
            <a:avLst/>
          </a:prstGeom>
          <a:noFill/>
          <a:ln/>
        </p:spPr>
        <p:txBody>
          <a:bodyPr wrap="square" rtlCol="0" anchor="ctr">
            <a:normAutofit/>
          </a:bodyPr>
          <a:lstStyle/>
          <a:p>
            <a:pPr marL="0" indent="0">
              <a:buNone/>
            </a:pPr>
            <a:r>
              <a:rPr lang="en-US" sz="2000" b="1" dirty="0">
                <a:solidFill>
                  <a:srgbClr val="0A6F73"/>
                </a:solidFill>
              </a:rPr>
              <a:t>Proverbs 11:14</a:t>
            </a:r>
            <a:endParaRPr lang="en-US" sz="2000" dirty="0"/>
          </a:p>
        </p:txBody>
      </p:sp>
      <p:sp>
        <p:nvSpPr>
          <p:cNvPr id="13" name="Shape 11"/>
          <p:cNvSpPr/>
          <p:nvPr/>
        </p:nvSpPr>
        <p:spPr>
          <a:xfrm>
            <a:off x="6080760" y="4114800"/>
            <a:ext cx="5349240" cy="1920240"/>
          </a:xfrm>
          <a:prstGeom prst="rect">
            <a:avLst/>
          </a:prstGeom>
          <a:solidFill>
            <a:srgbClr val="FFFFFF">
              <a:alpha val="97000"/>
            </a:srgbClr>
          </a:solidFill>
          <a:ln w="12700">
            <a:solidFill>
              <a:srgbClr val="EADFC9"/>
            </a:solidFill>
            <a:prstDash val="solid"/>
          </a:ln>
        </p:spPr>
      </p:sp>
      <p:sp>
        <p:nvSpPr>
          <p:cNvPr id="14" name="Text 12"/>
          <p:cNvSpPr/>
          <p:nvPr/>
        </p:nvSpPr>
        <p:spPr>
          <a:xfrm>
            <a:off x="6309360" y="4334256"/>
            <a:ext cx="4892040" cy="1225296"/>
          </a:xfrm>
          <a:prstGeom prst="rect">
            <a:avLst/>
          </a:prstGeom>
          <a:noFill/>
          <a:ln/>
        </p:spPr>
        <p:txBody>
          <a:bodyPr wrap="square" rtlCol="0" anchor="ctr">
            <a:normAutofit/>
          </a:bodyPr>
          <a:lstStyle/>
          <a:p>
            <a:pPr marL="0" indent="0" algn="ctr">
              <a:buNone/>
            </a:pPr>
            <a:r>
              <a:rPr lang="en-US" sz="2000" b="1" i="1" dirty="0">
                <a:solidFill>
                  <a:srgbClr val="102033"/>
                </a:solidFill>
              </a:rPr>
              <a:t>“Without consultation and wise advice, plans are frustrated.”</a:t>
            </a:r>
            <a:endParaRPr lang="en-US" sz="2000" b="1" dirty="0"/>
          </a:p>
        </p:txBody>
      </p:sp>
      <p:sp>
        <p:nvSpPr>
          <p:cNvPr id="15" name="Text 13"/>
          <p:cNvSpPr/>
          <p:nvPr/>
        </p:nvSpPr>
        <p:spPr>
          <a:xfrm>
            <a:off x="6309360" y="5321808"/>
            <a:ext cx="4892040" cy="530352"/>
          </a:xfrm>
          <a:prstGeom prst="rect">
            <a:avLst/>
          </a:prstGeom>
          <a:noFill/>
          <a:ln/>
        </p:spPr>
        <p:txBody>
          <a:bodyPr wrap="square" rtlCol="0" anchor="ctr">
            <a:normAutofit/>
          </a:bodyPr>
          <a:lstStyle/>
          <a:p>
            <a:pPr marL="0" indent="0">
              <a:buNone/>
            </a:pPr>
            <a:r>
              <a:rPr lang="en-US" sz="2000" b="1" dirty="0">
                <a:solidFill>
                  <a:srgbClr val="0A6F73"/>
                </a:solidFill>
              </a:rPr>
              <a:t>Proverbs 15:22</a:t>
            </a:r>
            <a:endParaRPr lang="en-US"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E — Examine &amp; Engage in Obedience</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24</a:t>
            </a:r>
            <a:endParaRPr lang="en-US" sz="1200" dirty="0"/>
          </a:p>
        </p:txBody>
      </p:sp>
      <p:sp>
        <p:nvSpPr>
          <p:cNvPr id="6" name="Text 4"/>
          <p:cNvSpPr/>
          <p:nvPr/>
        </p:nvSpPr>
        <p:spPr>
          <a:xfrm>
            <a:off x="685799" y="868680"/>
            <a:ext cx="7346373" cy="777240"/>
          </a:xfrm>
          <a:prstGeom prst="rect">
            <a:avLst/>
          </a:prstGeom>
          <a:noFill/>
          <a:ln/>
        </p:spPr>
        <p:txBody>
          <a:bodyPr wrap="square" lIns="0" tIns="0" rIns="0" bIns="0" rtlCol="0" anchor="ctr">
            <a:normAutofit fontScale="92500"/>
          </a:bodyPr>
          <a:lstStyle/>
          <a:p>
            <a:pPr marL="0" indent="0">
              <a:buNone/>
            </a:pPr>
            <a:r>
              <a:rPr lang="en-US" sz="3200" b="1" dirty="0">
                <a:solidFill>
                  <a:srgbClr val="102033"/>
                </a:solidFill>
                <a:latin typeface="Aptos Display" pitchFamily="34" charset="0"/>
                <a:ea typeface="Aptos Display" pitchFamily="34" charset="-122"/>
                <a:cs typeface="Aptos Display" pitchFamily="34" charset="-120"/>
              </a:rPr>
              <a:t>Can I obey this without sin or irresponsibility?</a:t>
            </a:r>
            <a:endParaRPr lang="en-US" sz="3200" dirty="0"/>
          </a:p>
        </p:txBody>
      </p:sp>
      <p:sp>
        <p:nvSpPr>
          <p:cNvPr id="7" name="Text 5"/>
          <p:cNvSpPr/>
          <p:nvPr/>
        </p:nvSpPr>
        <p:spPr>
          <a:xfrm>
            <a:off x="868680" y="1920240"/>
            <a:ext cx="5212080" cy="228600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Does the opportunity agree with Scripture?</a:t>
            </a:r>
            <a:endParaRPr lang="en-US" sz="2000" b="1" dirty="0"/>
          </a:p>
          <a:p>
            <a:pPr marL="152400" indent="-152400">
              <a:buSzPct val="100000"/>
              <a:buChar char="•"/>
            </a:pPr>
            <a:r>
              <a:rPr lang="en-US" sz="2000" b="1" dirty="0">
                <a:solidFill>
                  <a:srgbClr val="1D242B"/>
                </a:solidFill>
              </a:rPr>
              <a:t>Am I neglecting responsibilities?</a:t>
            </a:r>
            <a:endParaRPr lang="en-US" sz="2000" b="1" dirty="0"/>
          </a:p>
          <a:p>
            <a:pPr marL="152400" indent="-152400">
              <a:buSzPct val="100000"/>
              <a:buChar char="•"/>
            </a:pPr>
            <a:r>
              <a:rPr lang="en-US" sz="2000" b="1" dirty="0">
                <a:solidFill>
                  <a:srgbClr val="1D242B"/>
                </a:solidFill>
              </a:rPr>
              <a:t>Is the timing wise?</a:t>
            </a:r>
            <a:endParaRPr lang="en-US" sz="2000" b="1" dirty="0"/>
          </a:p>
          <a:p>
            <a:pPr marL="152400" indent="-152400">
              <a:buSzPct val="100000"/>
              <a:buChar char="•"/>
            </a:pPr>
            <a:r>
              <a:rPr lang="en-US" sz="2000" b="1" dirty="0">
                <a:solidFill>
                  <a:srgbClr val="1D242B"/>
                </a:solidFill>
              </a:rPr>
              <a:t>Will it glorify God?</a:t>
            </a:r>
            <a:endParaRPr lang="en-US" sz="2000" b="1" dirty="0"/>
          </a:p>
          <a:p>
            <a:pPr marL="152400" indent="-152400">
              <a:buSzPct val="100000"/>
              <a:buChar char="•"/>
            </a:pPr>
            <a:r>
              <a:rPr lang="en-US" sz="2000" b="1" dirty="0">
                <a:solidFill>
                  <a:srgbClr val="1D242B"/>
                </a:solidFill>
              </a:rPr>
              <a:t>Can I obey without compromise?</a:t>
            </a:r>
            <a:endParaRPr lang="en-US" sz="2000" b="1" dirty="0"/>
          </a:p>
        </p:txBody>
      </p:sp>
      <p:sp>
        <p:nvSpPr>
          <p:cNvPr id="8" name="Shape 6"/>
          <p:cNvSpPr/>
          <p:nvPr/>
        </p:nvSpPr>
        <p:spPr>
          <a:xfrm>
            <a:off x="685800" y="3708400"/>
            <a:ext cx="4754880" cy="2413000"/>
          </a:xfrm>
          <a:prstGeom prst="rect">
            <a:avLst/>
          </a:prstGeom>
          <a:solidFill>
            <a:srgbClr val="FFFFFF">
              <a:alpha val="97000"/>
            </a:srgbClr>
          </a:solidFill>
          <a:ln w="12700">
            <a:solidFill>
              <a:srgbClr val="EADFC9"/>
            </a:solidFill>
            <a:prstDash val="solid"/>
          </a:ln>
        </p:spPr>
      </p:sp>
      <p:sp>
        <p:nvSpPr>
          <p:cNvPr id="9" name="Text 7"/>
          <p:cNvSpPr/>
          <p:nvPr/>
        </p:nvSpPr>
        <p:spPr>
          <a:xfrm>
            <a:off x="914400" y="4046559"/>
            <a:ext cx="4297680" cy="1205412"/>
          </a:xfrm>
          <a:prstGeom prst="rect">
            <a:avLst/>
          </a:prstGeom>
          <a:noFill/>
          <a:ln/>
        </p:spPr>
        <p:txBody>
          <a:bodyPr wrap="square" rtlCol="0" anchor="ctr">
            <a:normAutofit/>
          </a:bodyPr>
          <a:lstStyle/>
          <a:p>
            <a:pPr marL="0" indent="0" algn="ctr">
              <a:buNone/>
            </a:pPr>
            <a:r>
              <a:rPr lang="en-US" sz="2000" b="1" i="1" dirty="0">
                <a:solidFill>
                  <a:srgbClr val="102033"/>
                </a:solidFill>
              </a:rPr>
              <a:t>“The LORD directs his steps.”</a:t>
            </a:r>
            <a:endParaRPr lang="en-US" sz="2000" b="1" dirty="0"/>
          </a:p>
        </p:txBody>
      </p:sp>
      <p:sp>
        <p:nvSpPr>
          <p:cNvPr id="10" name="Text 8"/>
          <p:cNvSpPr/>
          <p:nvPr/>
        </p:nvSpPr>
        <p:spPr>
          <a:xfrm>
            <a:off x="914400" y="5098385"/>
            <a:ext cx="4297680" cy="840135"/>
          </a:xfrm>
          <a:prstGeom prst="rect">
            <a:avLst/>
          </a:prstGeom>
          <a:noFill/>
          <a:ln/>
        </p:spPr>
        <p:txBody>
          <a:bodyPr wrap="square" rtlCol="0" anchor="ctr">
            <a:normAutofit/>
          </a:bodyPr>
          <a:lstStyle/>
          <a:p>
            <a:pPr marL="0" indent="0" algn="ctr">
              <a:buNone/>
            </a:pPr>
            <a:r>
              <a:rPr lang="en-US" sz="2000" b="1" dirty="0">
                <a:solidFill>
                  <a:srgbClr val="0A6F73"/>
                </a:solidFill>
              </a:rPr>
              <a:t>Proverbs 16:9</a:t>
            </a:r>
            <a:endParaRPr lang="en-US" sz="2000" dirty="0"/>
          </a:p>
        </p:txBody>
      </p:sp>
      <p:sp>
        <p:nvSpPr>
          <p:cNvPr id="11" name="Shape 9"/>
          <p:cNvSpPr/>
          <p:nvPr/>
        </p:nvSpPr>
        <p:spPr>
          <a:xfrm>
            <a:off x="6492240" y="2044301"/>
            <a:ext cx="4754880" cy="1734034"/>
          </a:xfrm>
          <a:prstGeom prst="rect">
            <a:avLst/>
          </a:prstGeom>
          <a:solidFill>
            <a:srgbClr val="FFFFFF">
              <a:alpha val="97000"/>
            </a:srgbClr>
          </a:solidFill>
          <a:ln w="12700">
            <a:solidFill>
              <a:srgbClr val="EADFC9"/>
            </a:solidFill>
            <a:prstDash val="solid"/>
          </a:ln>
        </p:spPr>
      </p:sp>
      <p:sp>
        <p:nvSpPr>
          <p:cNvPr id="12" name="Text 10"/>
          <p:cNvSpPr/>
          <p:nvPr/>
        </p:nvSpPr>
        <p:spPr>
          <a:xfrm>
            <a:off x="6720840" y="2051582"/>
            <a:ext cx="4297680" cy="995619"/>
          </a:xfrm>
          <a:prstGeom prst="rect">
            <a:avLst/>
          </a:prstGeom>
          <a:noFill/>
          <a:ln/>
        </p:spPr>
        <p:txBody>
          <a:bodyPr wrap="square" rtlCol="0" anchor="ctr">
            <a:normAutofit/>
          </a:bodyPr>
          <a:lstStyle/>
          <a:p>
            <a:pPr marL="0" indent="0" algn="ctr">
              <a:buNone/>
            </a:pPr>
            <a:r>
              <a:rPr lang="en-US" sz="2000" b="1" i="1" dirty="0">
                <a:solidFill>
                  <a:srgbClr val="102033"/>
                </a:solidFill>
              </a:rPr>
              <a:t>“Prove yourselves doers of the word.”</a:t>
            </a:r>
            <a:endParaRPr lang="en-US" sz="2000" b="1" dirty="0"/>
          </a:p>
        </p:txBody>
      </p:sp>
      <p:sp>
        <p:nvSpPr>
          <p:cNvPr id="13" name="Text 11"/>
          <p:cNvSpPr/>
          <p:nvPr/>
        </p:nvSpPr>
        <p:spPr>
          <a:xfrm>
            <a:off x="6720840" y="3172968"/>
            <a:ext cx="4297680" cy="479600"/>
          </a:xfrm>
          <a:prstGeom prst="rect">
            <a:avLst/>
          </a:prstGeom>
          <a:noFill/>
          <a:ln/>
        </p:spPr>
        <p:txBody>
          <a:bodyPr wrap="square" rtlCol="0" anchor="ctr">
            <a:normAutofit/>
          </a:bodyPr>
          <a:lstStyle/>
          <a:p>
            <a:pPr marL="0" indent="0" algn="ctr">
              <a:buNone/>
            </a:pPr>
            <a:r>
              <a:rPr lang="en-US" sz="2000" b="1" dirty="0">
                <a:solidFill>
                  <a:srgbClr val="0A6F73"/>
                </a:solidFill>
              </a:rPr>
              <a:t>James 1:22</a:t>
            </a:r>
            <a:endParaRPr lang="en-US" sz="2000" dirty="0"/>
          </a:p>
        </p:txBody>
      </p:sp>
      <p:sp>
        <p:nvSpPr>
          <p:cNvPr id="14" name="Shape 12"/>
          <p:cNvSpPr/>
          <p:nvPr/>
        </p:nvSpPr>
        <p:spPr>
          <a:xfrm>
            <a:off x="6492240" y="4468090"/>
            <a:ext cx="4754880" cy="1653309"/>
          </a:xfrm>
          <a:prstGeom prst="rect">
            <a:avLst/>
          </a:prstGeom>
          <a:solidFill>
            <a:srgbClr val="FFFFFF">
              <a:alpha val="97000"/>
            </a:srgbClr>
          </a:solidFill>
          <a:ln w="12700">
            <a:solidFill>
              <a:srgbClr val="EADFC9"/>
            </a:solidFill>
            <a:prstDash val="solid"/>
          </a:ln>
        </p:spPr>
      </p:sp>
      <p:sp>
        <p:nvSpPr>
          <p:cNvPr id="15" name="Text 13"/>
          <p:cNvSpPr/>
          <p:nvPr/>
        </p:nvSpPr>
        <p:spPr>
          <a:xfrm>
            <a:off x="6627322" y="4633045"/>
            <a:ext cx="4297680" cy="798599"/>
          </a:xfrm>
          <a:prstGeom prst="rect">
            <a:avLst/>
          </a:prstGeom>
          <a:noFill/>
          <a:ln/>
        </p:spPr>
        <p:txBody>
          <a:bodyPr wrap="square" rtlCol="0" anchor="ctr">
            <a:normAutofit/>
          </a:bodyPr>
          <a:lstStyle/>
          <a:p>
            <a:pPr marL="0" indent="0" algn="ctr">
              <a:buNone/>
            </a:pPr>
            <a:r>
              <a:rPr lang="en-US" sz="2000" b="1" i="1" dirty="0">
                <a:solidFill>
                  <a:srgbClr val="102033"/>
                </a:solidFill>
              </a:rPr>
              <a:t>“If you love Me, you will keep My commandments.”</a:t>
            </a:r>
            <a:endParaRPr lang="en-US" sz="2000" b="1" dirty="0"/>
          </a:p>
        </p:txBody>
      </p:sp>
      <p:sp>
        <p:nvSpPr>
          <p:cNvPr id="16" name="Text 14"/>
          <p:cNvSpPr/>
          <p:nvPr/>
        </p:nvSpPr>
        <p:spPr>
          <a:xfrm>
            <a:off x="6606539" y="5596599"/>
            <a:ext cx="4297680" cy="479600"/>
          </a:xfrm>
          <a:prstGeom prst="rect">
            <a:avLst/>
          </a:prstGeom>
          <a:noFill/>
          <a:ln/>
        </p:spPr>
        <p:txBody>
          <a:bodyPr wrap="square" rtlCol="0" anchor="ctr">
            <a:noAutofit/>
          </a:bodyPr>
          <a:lstStyle/>
          <a:p>
            <a:pPr marL="0" indent="0" algn="ctr">
              <a:buNone/>
            </a:pPr>
            <a:r>
              <a:rPr lang="en-US" sz="2000" b="1" dirty="0">
                <a:solidFill>
                  <a:srgbClr val="0A6F73"/>
                </a:solidFill>
              </a:rPr>
              <a:t>John 14:15</a:t>
            </a:r>
            <a:endParaRPr lang="en-US"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6">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Real-Life Examples</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26</a:t>
            </a:r>
            <a:endParaRPr lang="en-US" sz="1200" dirty="0"/>
          </a:p>
        </p:txBody>
      </p:sp>
      <p:sp>
        <p:nvSpPr>
          <p:cNvPr id="6" name="Text 4"/>
          <p:cNvSpPr/>
          <p:nvPr/>
        </p:nvSpPr>
        <p:spPr>
          <a:xfrm>
            <a:off x="685800" y="868680"/>
            <a:ext cx="10789920" cy="777240"/>
          </a:xfrm>
          <a:prstGeom prst="rect">
            <a:avLst/>
          </a:prstGeom>
          <a:noFill/>
          <a:ln/>
        </p:spPr>
        <p:txBody>
          <a:bodyPr wrap="square" lIns="0" tIns="0" rIns="0" bIns="0" rtlCol="0" anchor="ctr">
            <a:normAutofit/>
          </a:bodyPr>
          <a:lstStyle/>
          <a:p>
            <a:pPr marL="0" indent="0">
              <a:buNone/>
            </a:pPr>
            <a:r>
              <a:rPr lang="en-US" sz="3200" b="1" dirty="0">
                <a:solidFill>
                  <a:srgbClr val="102033"/>
                </a:solidFill>
                <a:latin typeface="Aptos Display" pitchFamily="34" charset="0"/>
                <a:ea typeface="Aptos Display" pitchFamily="34" charset="-122"/>
                <a:cs typeface="Aptos Display" pitchFamily="34" charset="-120"/>
              </a:rPr>
              <a:t>Feelings are real — but they are not final authority.</a:t>
            </a:r>
            <a:endParaRPr lang="en-US" sz="3200" dirty="0"/>
          </a:p>
        </p:txBody>
      </p:sp>
      <p:sp>
        <p:nvSpPr>
          <p:cNvPr id="7" name="Shape 5"/>
          <p:cNvSpPr/>
          <p:nvPr/>
        </p:nvSpPr>
        <p:spPr>
          <a:xfrm>
            <a:off x="777240" y="1828800"/>
            <a:ext cx="5029200" cy="1901952"/>
          </a:xfrm>
          <a:prstGeom prst="roundRect">
            <a:avLst>
              <a:gd name="adj" fmla="val 7273"/>
            </a:avLst>
          </a:prstGeom>
          <a:solidFill>
            <a:srgbClr val="FFFFFF"/>
          </a:solidFill>
          <a:ln w="12700">
            <a:solidFill>
              <a:srgbClr val="E7DDC9"/>
            </a:solidFill>
            <a:prstDash val="solid"/>
          </a:ln>
        </p:spPr>
      </p:sp>
      <p:sp>
        <p:nvSpPr>
          <p:cNvPr id="8" name="Text 6"/>
          <p:cNvSpPr/>
          <p:nvPr/>
        </p:nvSpPr>
        <p:spPr>
          <a:xfrm>
            <a:off x="978408" y="1993392"/>
            <a:ext cx="4617720" cy="557784"/>
          </a:xfrm>
          <a:prstGeom prst="rect">
            <a:avLst/>
          </a:prstGeom>
          <a:noFill/>
          <a:ln/>
        </p:spPr>
        <p:txBody>
          <a:bodyPr wrap="square" lIns="0" tIns="0" rIns="0" bIns="0" rtlCol="0" anchor="ctr"/>
          <a:lstStyle/>
          <a:p>
            <a:pPr marL="0" indent="0">
              <a:buNone/>
            </a:pPr>
            <a:r>
              <a:rPr lang="en-US" sz="2000" b="1" dirty="0">
                <a:solidFill>
                  <a:srgbClr val="0070C0"/>
                </a:solidFill>
              </a:rPr>
              <a:t>Dating</a:t>
            </a:r>
            <a:endParaRPr lang="en-US" sz="2000" dirty="0">
              <a:solidFill>
                <a:srgbClr val="0070C0"/>
              </a:solidFill>
            </a:endParaRPr>
          </a:p>
        </p:txBody>
      </p:sp>
      <p:sp>
        <p:nvSpPr>
          <p:cNvPr id="9" name="Text 7"/>
          <p:cNvSpPr/>
          <p:nvPr/>
        </p:nvSpPr>
        <p:spPr>
          <a:xfrm>
            <a:off x="978408" y="2830898"/>
            <a:ext cx="4617720" cy="557784"/>
          </a:xfrm>
          <a:prstGeom prst="rect">
            <a:avLst/>
          </a:prstGeom>
          <a:noFill/>
          <a:ln/>
        </p:spPr>
        <p:txBody>
          <a:bodyPr wrap="square" lIns="0" tIns="0" rIns="0" bIns="0" rtlCol="0" anchor="ctr">
            <a:noAutofit/>
          </a:bodyPr>
          <a:lstStyle/>
          <a:p>
            <a:pPr marL="0" indent="0" algn="ctr">
              <a:buNone/>
            </a:pPr>
            <a:r>
              <a:rPr lang="en-US" sz="2000" b="1" dirty="0">
                <a:solidFill>
                  <a:srgbClr val="1D242B"/>
                </a:solidFill>
              </a:rPr>
              <a:t>“I feel peaceful” — but the relationship pulls me from purity and church.</a:t>
            </a:r>
            <a:endParaRPr lang="en-US" sz="2000" b="1" dirty="0"/>
          </a:p>
        </p:txBody>
      </p:sp>
      <p:sp>
        <p:nvSpPr>
          <p:cNvPr id="10" name="Shape 8"/>
          <p:cNvSpPr/>
          <p:nvPr/>
        </p:nvSpPr>
        <p:spPr>
          <a:xfrm>
            <a:off x="6309360" y="1828800"/>
            <a:ext cx="5029200" cy="1883664"/>
          </a:xfrm>
          <a:prstGeom prst="roundRect">
            <a:avLst>
              <a:gd name="adj" fmla="val 7273"/>
            </a:avLst>
          </a:prstGeom>
          <a:solidFill>
            <a:srgbClr val="FFFFFF"/>
          </a:solidFill>
          <a:ln w="12700">
            <a:solidFill>
              <a:srgbClr val="E7DDC9"/>
            </a:solidFill>
            <a:prstDash val="solid"/>
          </a:ln>
        </p:spPr>
      </p:sp>
      <p:sp>
        <p:nvSpPr>
          <p:cNvPr id="11" name="Text 9"/>
          <p:cNvSpPr/>
          <p:nvPr/>
        </p:nvSpPr>
        <p:spPr>
          <a:xfrm>
            <a:off x="6510528" y="1993392"/>
            <a:ext cx="4617720" cy="557784"/>
          </a:xfrm>
          <a:prstGeom prst="rect">
            <a:avLst/>
          </a:prstGeom>
          <a:noFill/>
          <a:ln/>
        </p:spPr>
        <p:txBody>
          <a:bodyPr wrap="square" lIns="0" tIns="0" rIns="0" bIns="0" rtlCol="0" anchor="ctr"/>
          <a:lstStyle/>
          <a:p>
            <a:pPr marL="0" indent="0">
              <a:buNone/>
            </a:pPr>
            <a:r>
              <a:rPr lang="en-US" sz="2000" b="1" dirty="0">
                <a:solidFill>
                  <a:srgbClr val="C00000"/>
                </a:solidFill>
              </a:rPr>
              <a:t>Social Media</a:t>
            </a:r>
            <a:endParaRPr lang="en-US" sz="2000" dirty="0">
              <a:solidFill>
                <a:srgbClr val="C00000"/>
              </a:solidFill>
            </a:endParaRPr>
          </a:p>
        </p:txBody>
      </p:sp>
      <p:sp>
        <p:nvSpPr>
          <p:cNvPr id="12" name="Text 10"/>
          <p:cNvSpPr/>
          <p:nvPr/>
        </p:nvSpPr>
        <p:spPr>
          <a:xfrm>
            <a:off x="6510528" y="2871216"/>
            <a:ext cx="4617720" cy="557784"/>
          </a:xfrm>
          <a:prstGeom prst="rect">
            <a:avLst/>
          </a:prstGeom>
          <a:noFill/>
          <a:ln/>
        </p:spPr>
        <p:txBody>
          <a:bodyPr wrap="square" lIns="0" tIns="0" rIns="0" bIns="0" rtlCol="0" anchor="ctr">
            <a:noAutofit/>
          </a:bodyPr>
          <a:lstStyle/>
          <a:p>
            <a:pPr marL="0" indent="0" algn="ctr">
              <a:buNone/>
            </a:pPr>
            <a:r>
              <a:rPr lang="en-US" sz="2000" b="1" dirty="0">
                <a:solidFill>
                  <a:srgbClr val="1D242B"/>
                </a:solidFill>
              </a:rPr>
              <a:t>A repeated message feels true, but popularity does not create truth.</a:t>
            </a:r>
            <a:endParaRPr lang="en-US" sz="2000" b="1" dirty="0"/>
          </a:p>
        </p:txBody>
      </p:sp>
      <p:sp>
        <p:nvSpPr>
          <p:cNvPr id="13" name="Shape 11"/>
          <p:cNvSpPr/>
          <p:nvPr/>
        </p:nvSpPr>
        <p:spPr>
          <a:xfrm>
            <a:off x="777240" y="3922775"/>
            <a:ext cx="5029200" cy="2066543"/>
          </a:xfrm>
          <a:prstGeom prst="roundRect">
            <a:avLst>
              <a:gd name="adj" fmla="val 7273"/>
            </a:avLst>
          </a:prstGeom>
          <a:solidFill>
            <a:srgbClr val="FFFFFF"/>
          </a:solidFill>
          <a:ln w="12700">
            <a:solidFill>
              <a:srgbClr val="E7DDC9"/>
            </a:solidFill>
            <a:prstDash val="solid"/>
          </a:ln>
        </p:spPr>
      </p:sp>
      <p:sp>
        <p:nvSpPr>
          <p:cNvPr id="14" name="Text 12"/>
          <p:cNvSpPr/>
          <p:nvPr/>
        </p:nvSpPr>
        <p:spPr>
          <a:xfrm>
            <a:off x="978408" y="4040402"/>
            <a:ext cx="4617720" cy="655043"/>
          </a:xfrm>
          <a:prstGeom prst="rect">
            <a:avLst/>
          </a:prstGeom>
          <a:noFill/>
          <a:ln/>
        </p:spPr>
        <p:txBody>
          <a:bodyPr wrap="square" lIns="0" tIns="0" rIns="0" bIns="0" rtlCol="0" anchor="ctr"/>
          <a:lstStyle/>
          <a:p>
            <a:pPr marL="0" indent="0">
              <a:buNone/>
            </a:pPr>
            <a:r>
              <a:rPr lang="en-US" sz="2000" b="1" dirty="0">
                <a:solidFill>
                  <a:srgbClr val="00B050"/>
                </a:solidFill>
              </a:rPr>
              <a:t>Opportunity</a:t>
            </a:r>
            <a:endParaRPr lang="en-US" sz="2000" dirty="0">
              <a:solidFill>
                <a:srgbClr val="00B050"/>
              </a:solidFill>
            </a:endParaRPr>
          </a:p>
        </p:txBody>
      </p:sp>
      <p:sp>
        <p:nvSpPr>
          <p:cNvPr id="15" name="Text 13"/>
          <p:cNvSpPr/>
          <p:nvPr/>
        </p:nvSpPr>
        <p:spPr>
          <a:xfrm>
            <a:off x="978408" y="4813072"/>
            <a:ext cx="4617720" cy="936843"/>
          </a:xfrm>
          <a:prstGeom prst="rect">
            <a:avLst/>
          </a:prstGeom>
          <a:noFill/>
          <a:ln/>
        </p:spPr>
        <p:txBody>
          <a:bodyPr wrap="square" lIns="0" tIns="0" rIns="0" bIns="0" rtlCol="0" anchor="ctr">
            <a:normAutofit/>
          </a:bodyPr>
          <a:lstStyle/>
          <a:p>
            <a:pPr marL="0" indent="0" algn="ctr">
              <a:buNone/>
            </a:pPr>
            <a:r>
              <a:rPr lang="en-US" sz="2000" b="1" dirty="0">
                <a:solidFill>
                  <a:srgbClr val="1D242B"/>
                </a:solidFill>
              </a:rPr>
              <a:t>More money is not automatic proof of God’s direction.</a:t>
            </a:r>
            <a:endParaRPr lang="en-US" sz="2000" b="1" dirty="0"/>
          </a:p>
        </p:txBody>
      </p:sp>
      <p:sp>
        <p:nvSpPr>
          <p:cNvPr id="16" name="Shape 14"/>
          <p:cNvSpPr/>
          <p:nvPr/>
        </p:nvSpPr>
        <p:spPr>
          <a:xfrm>
            <a:off x="6309360" y="3941064"/>
            <a:ext cx="5029200" cy="2048255"/>
          </a:xfrm>
          <a:prstGeom prst="roundRect">
            <a:avLst>
              <a:gd name="adj" fmla="val 7273"/>
            </a:avLst>
          </a:prstGeom>
          <a:solidFill>
            <a:srgbClr val="FFFFFF"/>
          </a:solidFill>
          <a:ln w="12700">
            <a:solidFill>
              <a:srgbClr val="E7DDC9"/>
            </a:solidFill>
            <a:prstDash val="solid"/>
          </a:ln>
        </p:spPr>
      </p:sp>
      <p:sp>
        <p:nvSpPr>
          <p:cNvPr id="17" name="Text 15"/>
          <p:cNvSpPr/>
          <p:nvPr/>
        </p:nvSpPr>
        <p:spPr>
          <a:xfrm>
            <a:off x="6595872" y="4154701"/>
            <a:ext cx="4617720" cy="557784"/>
          </a:xfrm>
          <a:prstGeom prst="rect">
            <a:avLst/>
          </a:prstGeom>
          <a:noFill/>
          <a:ln/>
        </p:spPr>
        <p:txBody>
          <a:bodyPr wrap="square" lIns="0" tIns="0" rIns="0" bIns="0" rtlCol="0" anchor="ctr"/>
          <a:lstStyle/>
          <a:p>
            <a:pPr marL="0" indent="0">
              <a:buNone/>
            </a:pPr>
            <a:r>
              <a:rPr lang="en-US" sz="2000" b="1" dirty="0">
                <a:solidFill>
                  <a:srgbClr val="7030A0"/>
                </a:solidFill>
              </a:rPr>
              <a:t>“God told me”</a:t>
            </a:r>
            <a:endParaRPr lang="en-US" sz="2000" dirty="0">
              <a:solidFill>
                <a:srgbClr val="7030A0"/>
              </a:solidFill>
            </a:endParaRPr>
          </a:p>
        </p:txBody>
      </p:sp>
      <p:sp>
        <p:nvSpPr>
          <p:cNvPr id="18" name="Text 16"/>
          <p:cNvSpPr/>
          <p:nvPr/>
        </p:nvSpPr>
        <p:spPr>
          <a:xfrm>
            <a:off x="6510528" y="4695445"/>
            <a:ext cx="4617720" cy="1130946"/>
          </a:xfrm>
          <a:prstGeom prst="rect">
            <a:avLst/>
          </a:prstGeom>
          <a:noFill/>
          <a:ln/>
        </p:spPr>
        <p:txBody>
          <a:bodyPr wrap="square" lIns="0" tIns="0" rIns="0" bIns="0" rtlCol="0" anchor="ctr">
            <a:normAutofit/>
          </a:bodyPr>
          <a:lstStyle/>
          <a:p>
            <a:pPr marL="0" indent="0" algn="ctr">
              <a:buNone/>
            </a:pPr>
            <a:r>
              <a:rPr lang="en-US" sz="2000" b="1" dirty="0">
                <a:solidFill>
                  <a:srgbClr val="1D242B"/>
                </a:solidFill>
              </a:rPr>
              <a:t>God’s voice should never be used to control, shame, or manipulate.</a:t>
            </a:r>
            <a:endParaRPr lang="en-US" sz="20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7">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How to Hear God Practically</a:t>
            </a:r>
            <a:endParaRPr lang="en-US" sz="1550" dirty="0"/>
          </a:p>
        </p:txBody>
      </p:sp>
      <p:sp>
        <p:nvSpPr>
          <p:cNvPr id="5" name="Text 3"/>
          <p:cNvSpPr/>
          <p:nvPr/>
        </p:nvSpPr>
        <p:spPr>
          <a:xfrm>
            <a:off x="438912" y="6441149"/>
            <a:ext cx="5184648" cy="307123"/>
          </a:xfrm>
          <a:prstGeom prst="rect">
            <a:avLst/>
          </a:prstGeom>
          <a:noFill/>
          <a:ln/>
        </p:spPr>
        <p:txBody>
          <a:bodyPr wrap="square" rtlCol="0" anchor="ctr"/>
          <a:lstStyle/>
          <a:p>
            <a:pPr marL="0" indent="0">
              <a:buNone/>
            </a:pPr>
            <a:r>
              <a:rPr lang="en-US" sz="1200" dirty="0">
                <a:solidFill>
                  <a:srgbClr val="64748B"/>
                </a:solidFill>
              </a:rPr>
              <a:t>Sia Sianpu  •  HMC Youth Camp 2026  •  27</a:t>
            </a:r>
            <a:endParaRPr lang="en-US" sz="1200" dirty="0"/>
          </a:p>
        </p:txBody>
      </p:sp>
      <p:sp>
        <p:nvSpPr>
          <p:cNvPr id="6" name="Text 4"/>
          <p:cNvSpPr/>
          <p:nvPr/>
        </p:nvSpPr>
        <p:spPr>
          <a:xfrm>
            <a:off x="701040" y="629963"/>
            <a:ext cx="10789920" cy="777240"/>
          </a:xfrm>
          <a:prstGeom prst="rect">
            <a:avLst/>
          </a:prstGeom>
          <a:noFill/>
          <a:ln/>
        </p:spPr>
        <p:txBody>
          <a:bodyPr wrap="square" lIns="0" tIns="0" rIns="0" bIns="0" rtlCol="0" anchor="ctr">
            <a:normAutofit/>
          </a:bodyPr>
          <a:lstStyle/>
          <a:p>
            <a:pPr marL="0" indent="0">
              <a:buNone/>
            </a:pPr>
            <a:r>
              <a:rPr lang="en-US" sz="3600" b="1" dirty="0">
                <a:solidFill>
                  <a:srgbClr val="102033"/>
                </a:solidFill>
                <a:latin typeface="Aptos Display" pitchFamily="34" charset="0"/>
                <a:ea typeface="Aptos Display" pitchFamily="34" charset="-122"/>
                <a:cs typeface="Aptos Display" pitchFamily="34" charset="-120"/>
              </a:rPr>
              <a:t>Nine simple steps</a:t>
            </a:r>
            <a:endParaRPr lang="en-US" sz="3600" dirty="0"/>
          </a:p>
        </p:txBody>
      </p:sp>
      <p:grpSp>
        <p:nvGrpSpPr>
          <p:cNvPr id="41" name="Group 40">
            <a:extLst>
              <a:ext uri="{FF2B5EF4-FFF2-40B4-BE49-F238E27FC236}">
                <a16:creationId xmlns:a16="http://schemas.microsoft.com/office/drawing/2014/main" id="{2339B033-6AA5-07C6-32EE-6651A85C74E7}"/>
              </a:ext>
            </a:extLst>
          </p:cNvPr>
          <p:cNvGrpSpPr/>
          <p:nvPr/>
        </p:nvGrpSpPr>
        <p:grpSpPr>
          <a:xfrm>
            <a:off x="777240" y="1608510"/>
            <a:ext cx="10652760" cy="2932315"/>
            <a:chOff x="777240" y="1691640"/>
            <a:chExt cx="10652760" cy="2932315"/>
          </a:xfrm>
        </p:grpSpPr>
        <p:sp>
          <p:nvSpPr>
            <p:cNvPr id="7" name="Shape 5"/>
            <p:cNvSpPr/>
            <p:nvPr/>
          </p:nvSpPr>
          <p:spPr>
            <a:xfrm>
              <a:off x="777240" y="1691640"/>
              <a:ext cx="3154680" cy="764952"/>
            </a:xfrm>
            <a:prstGeom prst="roundRect">
              <a:avLst>
                <a:gd name="adj" fmla="val 11111"/>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rgbClr val="E7DDC9"/>
              </a:solidFill>
              <a:prstDash val="solid"/>
            </a:ln>
          </p:spPr>
        </p:sp>
        <p:sp>
          <p:nvSpPr>
            <p:cNvPr id="8" name="Text 6"/>
            <p:cNvSpPr/>
            <p:nvPr/>
          </p:nvSpPr>
          <p:spPr>
            <a:xfrm>
              <a:off x="932688" y="1861629"/>
              <a:ext cx="320040" cy="233735"/>
            </a:xfrm>
            <a:prstGeom prst="rect">
              <a:avLst/>
            </a:prstGeom>
            <a:noFill/>
            <a:ln/>
          </p:spPr>
          <p:txBody>
            <a:bodyPr wrap="square" lIns="0" tIns="0" rIns="0" bIns="0" rtlCol="0" anchor="ctr"/>
            <a:lstStyle/>
            <a:p>
              <a:pPr marL="0" indent="0">
                <a:buNone/>
              </a:pPr>
              <a:r>
                <a:rPr lang="en-US" sz="2000" b="1" dirty="0">
                  <a:solidFill>
                    <a:srgbClr val="0070C0"/>
                  </a:solidFill>
                </a:rPr>
                <a:t>1</a:t>
              </a:r>
              <a:endParaRPr lang="en-US" sz="2000" dirty="0">
                <a:solidFill>
                  <a:srgbClr val="0070C0"/>
                </a:solidFill>
              </a:endParaRPr>
            </a:p>
          </p:txBody>
        </p:sp>
        <p:sp>
          <p:nvSpPr>
            <p:cNvPr id="9" name="Text 7"/>
            <p:cNvSpPr/>
            <p:nvPr/>
          </p:nvSpPr>
          <p:spPr>
            <a:xfrm>
              <a:off x="1371600" y="1695425"/>
              <a:ext cx="2423160" cy="697707"/>
            </a:xfrm>
            <a:prstGeom prst="rect">
              <a:avLst/>
            </a:prstGeom>
            <a:noFill/>
            <a:ln/>
          </p:spPr>
          <p:txBody>
            <a:bodyPr wrap="square" lIns="0" tIns="0" rIns="0" bIns="0" rtlCol="0" anchor="ctr">
              <a:noAutofit/>
            </a:bodyPr>
            <a:lstStyle/>
            <a:p>
              <a:pPr marL="0" indent="0">
                <a:buNone/>
              </a:pPr>
              <a:r>
                <a:rPr lang="en-US" sz="2000" b="1" dirty="0">
                  <a:solidFill>
                    <a:srgbClr val="102033"/>
                  </a:solidFill>
                </a:rPr>
                <a:t>Know Jesus</a:t>
              </a:r>
              <a:endParaRPr lang="en-US" sz="2000" dirty="0"/>
            </a:p>
          </p:txBody>
        </p:sp>
        <p:sp>
          <p:nvSpPr>
            <p:cNvPr id="10" name="Shape 8"/>
            <p:cNvSpPr/>
            <p:nvPr/>
          </p:nvSpPr>
          <p:spPr>
            <a:xfrm>
              <a:off x="4526280" y="1691640"/>
              <a:ext cx="3154680" cy="764952"/>
            </a:xfrm>
            <a:prstGeom prst="roundRect">
              <a:avLst>
                <a:gd name="adj" fmla="val 11111"/>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w="12700">
              <a:solidFill>
                <a:srgbClr val="E7DDC9"/>
              </a:solidFill>
              <a:prstDash val="solid"/>
            </a:ln>
          </p:spPr>
        </p:sp>
        <p:sp>
          <p:nvSpPr>
            <p:cNvPr id="11" name="Text 9"/>
            <p:cNvSpPr/>
            <p:nvPr/>
          </p:nvSpPr>
          <p:spPr>
            <a:xfrm>
              <a:off x="4681728" y="1861629"/>
              <a:ext cx="320040" cy="233735"/>
            </a:xfrm>
            <a:prstGeom prst="rect">
              <a:avLst/>
            </a:prstGeom>
            <a:noFill/>
            <a:ln/>
          </p:spPr>
          <p:txBody>
            <a:bodyPr wrap="square" lIns="0" tIns="0" rIns="0" bIns="0" rtlCol="0" anchor="ctr"/>
            <a:lstStyle/>
            <a:p>
              <a:pPr marL="0" indent="0">
                <a:buNone/>
              </a:pPr>
              <a:r>
                <a:rPr lang="en-US" sz="2000" b="1" dirty="0">
                  <a:solidFill>
                    <a:srgbClr val="0070C0"/>
                  </a:solidFill>
                </a:rPr>
                <a:t>2</a:t>
              </a:r>
              <a:endParaRPr lang="en-US" sz="2000" dirty="0">
                <a:solidFill>
                  <a:srgbClr val="0070C0"/>
                </a:solidFill>
              </a:endParaRPr>
            </a:p>
          </p:txBody>
        </p:sp>
        <p:sp>
          <p:nvSpPr>
            <p:cNvPr id="12" name="Text 10"/>
            <p:cNvSpPr/>
            <p:nvPr/>
          </p:nvSpPr>
          <p:spPr>
            <a:xfrm>
              <a:off x="5120640" y="1695425"/>
              <a:ext cx="2423160" cy="628929"/>
            </a:xfrm>
            <a:prstGeom prst="rect">
              <a:avLst/>
            </a:prstGeom>
            <a:noFill/>
            <a:ln/>
          </p:spPr>
          <p:txBody>
            <a:bodyPr wrap="square" lIns="0" tIns="0" rIns="0" bIns="0" rtlCol="0" anchor="ctr">
              <a:noAutofit/>
            </a:bodyPr>
            <a:lstStyle/>
            <a:p>
              <a:pPr marL="0" indent="0">
                <a:buNone/>
              </a:pPr>
              <a:r>
                <a:rPr lang="en-US" sz="2000" b="1" dirty="0">
                  <a:solidFill>
                    <a:srgbClr val="102033"/>
                  </a:solidFill>
                </a:rPr>
                <a:t>Read Scripture</a:t>
              </a:r>
              <a:endParaRPr lang="en-US" sz="2000" dirty="0"/>
            </a:p>
          </p:txBody>
        </p:sp>
        <p:sp>
          <p:nvSpPr>
            <p:cNvPr id="13" name="Shape 11"/>
            <p:cNvSpPr/>
            <p:nvPr/>
          </p:nvSpPr>
          <p:spPr>
            <a:xfrm>
              <a:off x="8275320" y="1691640"/>
              <a:ext cx="3154680" cy="764952"/>
            </a:xfrm>
            <a:prstGeom prst="roundRect">
              <a:avLst>
                <a:gd name="adj" fmla="val 11111"/>
              </a:avLst>
            </a:prstGeom>
            <a:gradFill flip="none" rotWithShape="1">
              <a:gsLst>
                <a:gs pos="0">
                  <a:srgbClr val="FF0000"/>
                </a:gs>
                <a:gs pos="88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w="12700">
              <a:solidFill>
                <a:srgbClr val="E7DDC9"/>
              </a:solidFill>
              <a:prstDash val="solid"/>
            </a:ln>
          </p:spPr>
          <p:txBody>
            <a:bodyPr/>
            <a:lstStyle/>
            <a:p>
              <a:endParaRPr lang="en-US" dirty="0"/>
            </a:p>
          </p:txBody>
        </p:sp>
        <p:sp>
          <p:nvSpPr>
            <p:cNvPr id="14" name="Text 12"/>
            <p:cNvSpPr/>
            <p:nvPr/>
          </p:nvSpPr>
          <p:spPr>
            <a:xfrm>
              <a:off x="8430768" y="1861629"/>
              <a:ext cx="320040" cy="233735"/>
            </a:xfrm>
            <a:prstGeom prst="rect">
              <a:avLst/>
            </a:prstGeom>
            <a:noFill/>
            <a:ln/>
          </p:spPr>
          <p:txBody>
            <a:bodyPr wrap="square" lIns="0" tIns="0" rIns="0" bIns="0" rtlCol="0" anchor="ctr"/>
            <a:lstStyle/>
            <a:p>
              <a:pPr marL="0" indent="0">
                <a:buNone/>
              </a:pPr>
              <a:r>
                <a:rPr lang="en-US" sz="2000" b="1" dirty="0">
                  <a:solidFill>
                    <a:srgbClr val="0070C0"/>
                  </a:solidFill>
                </a:rPr>
                <a:t>3</a:t>
              </a:r>
              <a:endParaRPr lang="en-US" sz="2000" dirty="0">
                <a:solidFill>
                  <a:srgbClr val="0070C0"/>
                </a:solidFill>
              </a:endParaRPr>
            </a:p>
          </p:txBody>
        </p:sp>
        <p:sp>
          <p:nvSpPr>
            <p:cNvPr id="15" name="Text 13"/>
            <p:cNvSpPr/>
            <p:nvPr/>
          </p:nvSpPr>
          <p:spPr>
            <a:xfrm>
              <a:off x="8869680" y="1822919"/>
              <a:ext cx="2423160" cy="501440"/>
            </a:xfrm>
            <a:prstGeom prst="rect">
              <a:avLst/>
            </a:prstGeom>
            <a:noFill/>
            <a:ln/>
          </p:spPr>
          <p:txBody>
            <a:bodyPr wrap="square" lIns="0" tIns="0" rIns="0" bIns="0" rtlCol="0" anchor="ctr">
              <a:noAutofit/>
            </a:bodyPr>
            <a:lstStyle/>
            <a:p>
              <a:pPr marL="0" indent="0">
                <a:buNone/>
              </a:pPr>
              <a:r>
                <a:rPr lang="en-US" sz="2000" b="1" dirty="0">
                  <a:solidFill>
                    <a:srgbClr val="102033"/>
                  </a:solidFill>
                </a:rPr>
                <a:t>Pray Samuel’s prayer</a:t>
              </a:r>
              <a:endParaRPr lang="en-US" sz="2000" dirty="0"/>
            </a:p>
          </p:txBody>
        </p:sp>
        <p:sp>
          <p:nvSpPr>
            <p:cNvPr id="16" name="Shape 14"/>
            <p:cNvSpPr/>
            <p:nvPr/>
          </p:nvSpPr>
          <p:spPr>
            <a:xfrm>
              <a:off x="777240" y="2775322"/>
              <a:ext cx="3154680" cy="764952"/>
            </a:xfrm>
            <a:prstGeom prst="roundRect">
              <a:avLst>
                <a:gd name="adj" fmla="val 11111"/>
              </a:avLst>
            </a:prstGeom>
            <a:gradFill>
              <a:gsLst>
                <a:gs pos="0">
                  <a:srgbClr val="FF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a:solidFill>
                <a:srgbClr val="E7DDC9"/>
              </a:solidFill>
              <a:prstDash val="solid"/>
            </a:ln>
          </p:spPr>
          <p:txBody>
            <a:bodyPr/>
            <a:lstStyle/>
            <a:p>
              <a:endParaRPr lang="en-US" dirty="0"/>
            </a:p>
          </p:txBody>
        </p:sp>
        <p:sp>
          <p:nvSpPr>
            <p:cNvPr id="17" name="Text 15"/>
            <p:cNvSpPr/>
            <p:nvPr/>
          </p:nvSpPr>
          <p:spPr>
            <a:xfrm>
              <a:off x="932688" y="2945311"/>
              <a:ext cx="320040" cy="233735"/>
            </a:xfrm>
            <a:prstGeom prst="rect">
              <a:avLst/>
            </a:prstGeom>
            <a:noFill/>
            <a:ln/>
          </p:spPr>
          <p:txBody>
            <a:bodyPr wrap="square" lIns="0" tIns="0" rIns="0" bIns="0" rtlCol="0" anchor="ctr"/>
            <a:lstStyle/>
            <a:p>
              <a:pPr marL="0" indent="0">
                <a:buNone/>
              </a:pPr>
              <a:r>
                <a:rPr lang="en-US" sz="2000" b="1" dirty="0">
                  <a:solidFill>
                    <a:srgbClr val="0070C0"/>
                  </a:solidFill>
                </a:rPr>
                <a:t>4</a:t>
              </a:r>
              <a:endParaRPr lang="en-US" sz="2000" dirty="0">
                <a:solidFill>
                  <a:srgbClr val="0070C0"/>
                </a:solidFill>
              </a:endParaRPr>
            </a:p>
          </p:txBody>
        </p:sp>
        <p:sp>
          <p:nvSpPr>
            <p:cNvPr id="18" name="Text 16"/>
            <p:cNvSpPr/>
            <p:nvPr/>
          </p:nvSpPr>
          <p:spPr>
            <a:xfrm>
              <a:off x="1371600" y="2844097"/>
              <a:ext cx="2423160" cy="653679"/>
            </a:xfrm>
            <a:prstGeom prst="rect">
              <a:avLst/>
            </a:prstGeom>
            <a:noFill/>
            <a:ln/>
          </p:spPr>
          <p:txBody>
            <a:bodyPr wrap="square" lIns="0" tIns="0" rIns="0" bIns="0" rtlCol="0" anchor="ctr">
              <a:noAutofit/>
            </a:bodyPr>
            <a:lstStyle/>
            <a:p>
              <a:pPr marL="0" indent="0">
                <a:buNone/>
              </a:pPr>
              <a:r>
                <a:rPr lang="en-US" sz="2000" b="1" dirty="0">
                  <a:solidFill>
                    <a:srgbClr val="102033"/>
                  </a:solidFill>
                </a:rPr>
                <a:t>Remove noise</a:t>
              </a:r>
              <a:endParaRPr lang="en-US" sz="2000" dirty="0"/>
            </a:p>
          </p:txBody>
        </p:sp>
        <p:sp>
          <p:nvSpPr>
            <p:cNvPr id="19" name="Shape 17"/>
            <p:cNvSpPr/>
            <p:nvPr/>
          </p:nvSpPr>
          <p:spPr>
            <a:xfrm>
              <a:off x="4526280" y="2775322"/>
              <a:ext cx="3154680" cy="764952"/>
            </a:xfrm>
            <a:prstGeom prst="roundRect">
              <a:avLst>
                <a:gd name="adj" fmla="val 11111"/>
              </a:avLst>
            </a:prstGeom>
            <a:gradFill flip="none" rotWithShape="1">
              <a:gsLst>
                <a:gs pos="0">
                  <a:srgbClr val="FFFF00"/>
                </a:gs>
                <a:gs pos="89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w="12700">
              <a:solidFill>
                <a:srgbClr val="E7DDC9"/>
              </a:solidFill>
              <a:prstDash val="solid"/>
            </a:ln>
          </p:spPr>
        </p:sp>
        <p:sp>
          <p:nvSpPr>
            <p:cNvPr id="20" name="Text 18"/>
            <p:cNvSpPr/>
            <p:nvPr/>
          </p:nvSpPr>
          <p:spPr>
            <a:xfrm>
              <a:off x="4681728" y="2945311"/>
              <a:ext cx="320040" cy="233735"/>
            </a:xfrm>
            <a:prstGeom prst="rect">
              <a:avLst/>
            </a:prstGeom>
            <a:noFill/>
            <a:ln/>
          </p:spPr>
          <p:txBody>
            <a:bodyPr wrap="square" lIns="0" tIns="0" rIns="0" bIns="0" rtlCol="0" anchor="ctr"/>
            <a:lstStyle/>
            <a:p>
              <a:pPr marL="0" indent="0">
                <a:buNone/>
              </a:pPr>
              <a:r>
                <a:rPr lang="en-US" sz="2000" b="1" dirty="0">
                  <a:solidFill>
                    <a:srgbClr val="0070C0"/>
                  </a:solidFill>
                </a:rPr>
                <a:t>5</a:t>
              </a:r>
              <a:endParaRPr lang="en-US" sz="2000" dirty="0">
                <a:solidFill>
                  <a:srgbClr val="0070C0"/>
                </a:solidFill>
              </a:endParaRPr>
            </a:p>
          </p:txBody>
        </p:sp>
        <p:sp>
          <p:nvSpPr>
            <p:cNvPr id="21" name="Text 19"/>
            <p:cNvSpPr/>
            <p:nvPr/>
          </p:nvSpPr>
          <p:spPr>
            <a:xfrm>
              <a:off x="4873336" y="2775320"/>
              <a:ext cx="2670464" cy="653679"/>
            </a:xfrm>
            <a:prstGeom prst="rect">
              <a:avLst/>
            </a:prstGeom>
            <a:noFill/>
            <a:ln/>
          </p:spPr>
          <p:txBody>
            <a:bodyPr wrap="square" lIns="0" tIns="0" rIns="0" bIns="0" rtlCol="0" anchor="ctr">
              <a:noAutofit/>
            </a:bodyPr>
            <a:lstStyle/>
            <a:p>
              <a:pPr marL="0" indent="0">
                <a:buNone/>
              </a:pPr>
              <a:r>
                <a:rPr lang="en-US" sz="2000" b="1" dirty="0">
                  <a:solidFill>
                    <a:srgbClr val="102033"/>
                  </a:solidFill>
                </a:rPr>
                <a:t>Obey clear commands</a:t>
              </a:r>
              <a:endParaRPr lang="en-US" sz="2000" dirty="0"/>
            </a:p>
          </p:txBody>
        </p:sp>
        <p:sp>
          <p:nvSpPr>
            <p:cNvPr id="22" name="Shape 20"/>
            <p:cNvSpPr/>
            <p:nvPr/>
          </p:nvSpPr>
          <p:spPr>
            <a:xfrm>
              <a:off x="8275320" y="2775322"/>
              <a:ext cx="3154680" cy="764952"/>
            </a:xfrm>
            <a:prstGeom prst="roundRect">
              <a:avLst>
                <a:gd name="adj" fmla="val 11111"/>
              </a:avLst>
            </a:prstGeom>
            <a:gradFill>
              <a:gsLst>
                <a:gs pos="62000">
                  <a:srgbClr val="00B050"/>
                </a:gs>
                <a:gs pos="95002">
                  <a:srgbClr val="BFCFEA"/>
                </a:gs>
                <a:gs pos="0">
                  <a:schemeClr val="accent1">
                    <a:lumMod val="5000"/>
                    <a:lumOff val="95000"/>
                    <a:alpha val="48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a:solidFill>
                <a:srgbClr val="E7DDC9"/>
              </a:solidFill>
              <a:prstDash val="solid"/>
            </a:ln>
          </p:spPr>
        </p:sp>
        <p:sp>
          <p:nvSpPr>
            <p:cNvPr id="23" name="Text 21"/>
            <p:cNvSpPr/>
            <p:nvPr/>
          </p:nvSpPr>
          <p:spPr>
            <a:xfrm>
              <a:off x="8430768" y="2945311"/>
              <a:ext cx="320040" cy="233735"/>
            </a:xfrm>
            <a:prstGeom prst="rect">
              <a:avLst/>
            </a:prstGeom>
            <a:noFill/>
            <a:ln/>
          </p:spPr>
          <p:txBody>
            <a:bodyPr wrap="square" lIns="0" tIns="0" rIns="0" bIns="0" rtlCol="0" anchor="ctr"/>
            <a:lstStyle/>
            <a:p>
              <a:pPr marL="0" indent="0">
                <a:buNone/>
              </a:pPr>
              <a:r>
                <a:rPr lang="en-US" sz="2000" b="1" dirty="0">
                  <a:solidFill>
                    <a:srgbClr val="0070C0"/>
                  </a:solidFill>
                </a:rPr>
                <a:t>6</a:t>
              </a:r>
              <a:endParaRPr lang="en-US" sz="2000" dirty="0">
                <a:solidFill>
                  <a:srgbClr val="0070C0"/>
                </a:solidFill>
              </a:endParaRPr>
            </a:p>
          </p:txBody>
        </p:sp>
        <p:sp>
          <p:nvSpPr>
            <p:cNvPr id="24" name="Text 22"/>
            <p:cNvSpPr/>
            <p:nvPr/>
          </p:nvSpPr>
          <p:spPr>
            <a:xfrm>
              <a:off x="8869680" y="2907556"/>
              <a:ext cx="2423160" cy="500481"/>
            </a:xfrm>
            <a:prstGeom prst="rect">
              <a:avLst/>
            </a:prstGeom>
            <a:noFill/>
            <a:ln/>
          </p:spPr>
          <p:txBody>
            <a:bodyPr wrap="square" lIns="0" tIns="0" rIns="0" bIns="0" rtlCol="0" anchor="ctr">
              <a:noAutofit/>
            </a:bodyPr>
            <a:lstStyle/>
            <a:p>
              <a:pPr marL="0" indent="0">
                <a:buNone/>
              </a:pPr>
              <a:r>
                <a:rPr lang="en-US" sz="2000" b="1" dirty="0">
                  <a:solidFill>
                    <a:srgbClr val="102033"/>
                  </a:solidFill>
                </a:rPr>
                <a:t>Filter every message</a:t>
              </a:r>
              <a:endParaRPr lang="en-US" sz="2000" dirty="0"/>
            </a:p>
          </p:txBody>
        </p:sp>
        <p:sp>
          <p:nvSpPr>
            <p:cNvPr id="25" name="Shape 23"/>
            <p:cNvSpPr/>
            <p:nvPr/>
          </p:nvSpPr>
          <p:spPr>
            <a:xfrm>
              <a:off x="777240" y="3859003"/>
              <a:ext cx="3154680" cy="764952"/>
            </a:xfrm>
            <a:prstGeom prst="roundRect">
              <a:avLst>
                <a:gd name="adj" fmla="val 11111"/>
              </a:avLst>
            </a:prstGeom>
            <a:gradFill>
              <a:gsLst>
                <a:gs pos="0">
                  <a:schemeClr val="accent1">
                    <a:lumMod val="5000"/>
                    <a:lumOff val="95000"/>
                  </a:schemeClr>
                </a:gs>
                <a:gs pos="84000">
                  <a:srgbClr val="7030A0"/>
                </a:gs>
                <a:gs pos="83000">
                  <a:schemeClr val="accent1">
                    <a:lumMod val="45000"/>
                    <a:lumOff val="55000"/>
                  </a:schemeClr>
                </a:gs>
                <a:gs pos="100000">
                  <a:schemeClr val="accent1">
                    <a:lumMod val="30000"/>
                    <a:lumOff val="70000"/>
                  </a:schemeClr>
                </a:gs>
              </a:gsLst>
              <a:lin ang="5400000" scaled="1"/>
            </a:gradFill>
            <a:ln w="12700">
              <a:solidFill>
                <a:srgbClr val="E7DDC9"/>
              </a:solidFill>
              <a:prstDash val="solid"/>
            </a:ln>
          </p:spPr>
        </p:sp>
        <p:sp>
          <p:nvSpPr>
            <p:cNvPr id="26" name="Text 24"/>
            <p:cNvSpPr/>
            <p:nvPr/>
          </p:nvSpPr>
          <p:spPr>
            <a:xfrm>
              <a:off x="932688" y="4028993"/>
              <a:ext cx="320040" cy="233735"/>
            </a:xfrm>
            <a:prstGeom prst="rect">
              <a:avLst/>
            </a:prstGeom>
            <a:noFill/>
            <a:ln/>
          </p:spPr>
          <p:txBody>
            <a:bodyPr wrap="square" lIns="0" tIns="0" rIns="0" bIns="0" rtlCol="0" anchor="ctr"/>
            <a:lstStyle/>
            <a:p>
              <a:pPr marL="0" indent="0">
                <a:buNone/>
              </a:pPr>
              <a:r>
                <a:rPr lang="en-US" sz="2000" b="1" dirty="0">
                  <a:solidFill>
                    <a:srgbClr val="0070C0"/>
                  </a:solidFill>
                </a:rPr>
                <a:t>7</a:t>
              </a:r>
              <a:endParaRPr lang="en-US" sz="2000" dirty="0">
                <a:solidFill>
                  <a:srgbClr val="0070C0"/>
                </a:solidFill>
              </a:endParaRPr>
            </a:p>
          </p:txBody>
        </p:sp>
        <p:sp>
          <p:nvSpPr>
            <p:cNvPr id="27" name="Text 25"/>
            <p:cNvSpPr/>
            <p:nvPr/>
          </p:nvSpPr>
          <p:spPr>
            <a:xfrm>
              <a:off x="1371600" y="3927779"/>
              <a:ext cx="2423160" cy="601528"/>
            </a:xfrm>
            <a:prstGeom prst="rect">
              <a:avLst/>
            </a:prstGeom>
            <a:noFill/>
            <a:ln/>
          </p:spPr>
          <p:txBody>
            <a:bodyPr wrap="square" lIns="0" tIns="0" rIns="0" bIns="0" rtlCol="0" anchor="ctr">
              <a:noAutofit/>
            </a:bodyPr>
            <a:lstStyle/>
            <a:p>
              <a:pPr marL="0" indent="0">
                <a:buNone/>
              </a:pPr>
              <a:r>
                <a:rPr lang="en-US" sz="2000" b="1" dirty="0">
                  <a:solidFill>
                    <a:srgbClr val="102033"/>
                  </a:solidFill>
                </a:rPr>
                <a:t>Seek counsel</a:t>
              </a:r>
              <a:endParaRPr lang="en-US" sz="2000" dirty="0"/>
            </a:p>
          </p:txBody>
        </p:sp>
        <p:sp>
          <p:nvSpPr>
            <p:cNvPr id="28" name="Shape 26"/>
            <p:cNvSpPr/>
            <p:nvPr/>
          </p:nvSpPr>
          <p:spPr>
            <a:xfrm>
              <a:off x="4526280" y="3859003"/>
              <a:ext cx="3154680" cy="764952"/>
            </a:xfrm>
            <a:prstGeom prst="roundRect">
              <a:avLst>
                <a:gd name="adj" fmla="val 11111"/>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12700">
              <a:solidFill>
                <a:srgbClr val="E7DDC9"/>
              </a:solidFill>
              <a:prstDash val="solid"/>
            </a:ln>
          </p:spPr>
        </p:sp>
        <p:sp>
          <p:nvSpPr>
            <p:cNvPr id="29" name="Text 27"/>
            <p:cNvSpPr/>
            <p:nvPr/>
          </p:nvSpPr>
          <p:spPr>
            <a:xfrm>
              <a:off x="4681728" y="4028993"/>
              <a:ext cx="320040" cy="233735"/>
            </a:xfrm>
            <a:prstGeom prst="rect">
              <a:avLst/>
            </a:prstGeom>
            <a:noFill/>
            <a:ln/>
          </p:spPr>
          <p:txBody>
            <a:bodyPr wrap="square" lIns="0" tIns="0" rIns="0" bIns="0" rtlCol="0" anchor="ctr"/>
            <a:lstStyle/>
            <a:p>
              <a:pPr marL="0" indent="0">
                <a:buNone/>
              </a:pPr>
              <a:r>
                <a:rPr lang="en-US" sz="2000" b="1" dirty="0">
                  <a:solidFill>
                    <a:srgbClr val="0070C0"/>
                  </a:solidFill>
                </a:rPr>
                <a:t>8</a:t>
              </a:r>
              <a:endParaRPr lang="en-US" sz="2000" dirty="0">
                <a:solidFill>
                  <a:srgbClr val="0070C0"/>
                </a:solidFill>
              </a:endParaRPr>
            </a:p>
          </p:txBody>
        </p:sp>
        <p:sp>
          <p:nvSpPr>
            <p:cNvPr id="30" name="Text 28"/>
            <p:cNvSpPr/>
            <p:nvPr/>
          </p:nvSpPr>
          <p:spPr>
            <a:xfrm>
              <a:off x="5120640" y="3879964"/>
              <a:ext cx="2423160" cy="640081"/>
            </a:xfrm>
            <a:prstGeom prst="rect">
              <a:avLst/>
            </a:prstGeom>
            <a:noFill/>
            <a:ln/>
          </p:spPr>
          <p:txBody>
            <a:bodyPr wrap="square" lIns="0" tIns="0" rIns="0" bIns="0" rtlCol="0" anchor="ctr">
              <a:noAutofit/>
            </a:bodyPr>
            <a:lstStyle/>
            <a:p>
              <a:pPr marL="0" indent="0">
                <a:buNone/>
              </a:pPr>
              <a:r>
                <a:rPr lang="en-US" sz="2000" b="1" dirty="0">
                  <a:solidFill>
                    <a:srgbClr val="102033"/>
                  </a:solidFill>
                </a:rPr>
                <a:t>Watch the fruit</a:t>
              </a:r>
              <a:endParaRPr lang="en-US" sz="2000" dirty="0"/>
            </a:p>
          </p:txBody>
        </p:sp>
        <p:sp>
          <p:nvSpPr>
            <p:cNvPr id="31" name="Shape 29"/>
            <p:cNvSpPr/>
            <p:nvPr/>
          </p:nvSpPr>
          <p:spPr>
            <a:xfrm>
              <a:off x="8275320" y="3859003"/>
              <a:ext cx="3154680" cy="764952"/>
            </a:xfrm>
            <a:prstGeom prst="roundRect">
              <a:avLst>
                <a:gd name="adj" fmla="val 11111"/>
              </a:avLst>
            </a:prstGeom>
            <a:gradFill>
              <a:gsLst>
                <a:gs pos="0">
                  <a:schemeClr val="accent1">
                    <a:lumMod val="5000"/>
                    <a:lumOff val="95000"/>
                  </a:schemeClr>
                </a:gs>
                <a:gs pos="74000">
                  <a:srgbClr val="00B0F0"/>
                </a:gs>
                <a:gs pos="83000">
                  <a:schemeClr val="accent1">
                    <a:lumMod val="45000"/>
                    <a:lumOff val="55000"/>
                  </a:schemeClr>
                </a:gs>
                <a:gs pos="100000">
                  <a:schemeClr val="accent1">
                    <a:lumMod val="30000"/>
                    <a:lumOff val="70000"/>
                  </a:schemeClr>
                </a:gs>
              </a:gsLst>
              <a:lin ang="5400000" scaled="1"/>
            </a:gradFill>
            <a:ln w="12700">
              <a:solidFill>
                <a:srgbClr val="E7DDC9"/>
              </a:solidFill>
              <a:prstDash val="solid"/>
            </a:ln>
          </p:spPr>
        </p:sp>
        <p:sp>
          <p:nvSpPr>
            <p:cNvPr id="32" name="Text 30"/>
            <p:cNvSpPr/>
            <p:nvPr/>
          </p:nvSpPr>
          <p:spPr>
            <a:xfrm>
              <a:off x="8430768" y="4028993"/>
              <a:ext cx="320040" cy="233735"/>
            </a:xfrm>
            <a:prstGeom prst="rect">
              <a:avLst/>
            </a:prstGeom>
            <a:noFill/>
            <a:ln/>
          </p:spPr>
          <p:txBody>
            <a:bodyPr wrap="square" lIns="0" tIns="0" rIns="0" bIns="0" rtlCol="0" anchor="ctr"/>
            <a:lstStyle/>
            <a:p>
              <a:pPr marL="0" indent="0">
                <a:buNone/>
              </a:pPr>
              <a:r>
                <a:rPr lang="en-US" sz="2000" b="1" dirty="0">
                  <a:solidFill>
                    <a:srgbClr val="0070C0"/>
                  </a:solidFill>
                </a:rPr>
                <a:t>9</a:t>
              </a:r>
              <a:endParaRPr lang="en-US" sz="2000" dirty="0">
                <a:solidFill>
                  <a:srgbClr val="0070C0"/>
                </a:solidFill>
              </a:endParaRPr>
            </a:p>
          </p:txBody>
        </p:sp>
        <p:sp>
          <p:nvSpPr>
            <p:cNvPr id="33" name="Text 31"/>
            <p:cNvSpPr/>
            <p:nvPr/>
          </p:nvSpPr>
          <p:spPr>
            <a:xfrm>
              <a:off x="8869680" y="3859003"/>
              <a:ext cx="2423160" cy="661042"/>
            </a:xfrm>
            <a:prstGeom prst="rect">
              <a:avLst/>
            </a:prstGeom>
            <a:noFill/>
            <a:ln/>
          </p:spPr>
          <p:txBody>
            <a:bodyPr wrap="square" lIns="0" tIns="0" rIns="0" bIns="0" rtlCol="0" anchor="ctr">
              <a:noAutofit/>
            </a:bodyPr>
            <a:lstStyle/>
            <a:p>
              <a:pPr marL="0" indent="0">
                <a:buNone/>
              </a:pPr>
              <a:r>
                <a:rPr lang="en-US" sz="2000" b="1" dirty="0">
                  <a:solidFill>
                    <a:srgbClr val="102033"/>
                  </a:solidFill>
                </a:rPr>
                <a:t>Obey clearly</a:t>
              </a:r>
              <a:endParaRPr lang="en-US" sz="2000" dirty="0"/>
            </a:p>
          </p:txBody>
        </p:sp>
      </p:grpSp>
      <p:sp>
        <p:nvSpPr>
          <p:cNvPr id="34" name="Shape 32"/>
          <p:cNvSpPr/>
          <p:nvPr/>
        </p:nvSpPr>
        <p:spPr>
          <a:xfrm>
            <a:off x="777240" y="4977935"/>
            <a:ext cx="5074920" cy="1335024"/>
          </a:xfrm>
          <a:prstGeom prst="rect">
            <a:avLst/>
          </a:prstGeom>
          <a:solidFill>
            <a:srgbClr val="FFFFFF">
              <a:alpha val="97000"/>
            </a:srgbClr>
          </a:solidFill>
          <a:ln w="12700">
            <a:solidFill>
              <a:srgbClr val="EADFC9"/>
            </a:solidFill>
            <a:prstDash val="solid"/>
          </a:ln>
        </p:spPr>
      </p:sp>
      <p:sp>
        <p:nvSpPr>
          <p:cNvPr id="35" name="Text 33"/>
          <p:cNvSpPr/>
          <p:nvPr/>
        </p:nvSpPr>
        <p:spPr>
          <a:xfrm>
            <a:off x="1005840" y="5160814"/>
            <a:ext cx="4617720" cy="603331"/>
          </a:xfrm>
          <a:prstGeom prst="rect">
            <a:avLst/>
          </a:prstGeom>
          <a:noFill/>
          <a:ln/>
        </p:spPr>
        <p:txBody>
          <a:bodyPr wrap="square" rtlCol="0" anchor="ctr">
            <a:normAutofit/>
          </a:bodyPr>
          <a:lstStyle/>
          <a:p>
            <a:pPr marL="0" indent="0" algn="ctr">
              <a:buNone/>
            </a:pPr>
            <a:r>
              <a:rPr lang="en-US" sz="2000" b="1" i="1" dirty="0">
                <a:solidFill>
                  <a:srgbClr val="102033"/>
                </a:solidFill>
              </a:rPr>
              <a:t>“Your word is a lamp to my feet.”</a:t>
            </a:r>
            <a:endParaRPr lang="en-US" sz="2000" b="1" dirty="0"/>
          </a:p>
        </p:txBody>
      </p:sp>
      <p:sp>
        <p:nvSpPr>
          <p:cNvPr id="36" name="Text 34"/>
          <p:cNvSpPr/>
          <p:nvPr/>
        </p:nvSpPr>
        <p:spPr>
          <a:xfrm>
            <a:off x="1005840" y="5892335"/>
            <a:ext cx="4617720" cy="292434"/>
          </a:xfrm>
          <a:prstGeom prst="rect">
            <a:avLst/>
          </a:prstGeom>
          <a:noFill/>
          <a:ln/>
        </p:spPr>
        <p:txBody>
          <a:bodyPr wrap="square" rtlCol="0" anchor="ctr">
            <a:noAutofit/>
          </a:bodyPr>
          <a:lstStyle/>
          <a:p>
            <a:pPr marL="0" indent="0" algn="ctr">
              <a:buNone/>
            </a:pPr>
            <a:r>
              <a:rPr lang="en-US" sz="2000" b="1" dirty="0">
                <a:solidFill>
                  <a:srgbClr val="0A6F73"/>
                </a:solidFill>
              </a:rPr>
              <a:t>Psalm 119:105</a:t>
            </a:r>
            <a:endParaRPr lang="en-US" sz="2000" dirty="0"/>
          </a:p>
        </p:txBody>
      </p:sp>
      <p:sp>
        <p:nvSpPr>
          <p:cNvPr id="37" name="Shape 35"/>
          <p:cNvSpPr/>
          <p:nvPr/>
        </p:nvSpPr>
        <p:spPr>
          <a:xfrm>
            <a:off x="5989320" y="4977935"/>
            <a:ext cx="5440680" cy="1335024"/>
          </a:xfrm>
          <a:prstGeom prst="rect">
            <a:avLst/>
          </a:prstGeom>
          <a:solidFill>
            <a:srgbClr val="FFFFFF">
              <a:alpha val="97000"/>
            </a:srgbClr>
          </a:solidFill>
          <a:ln w="12700">
            <a:solidFill>
              <a:srgbClr val="EADFC9"/>
            </a:solidFill>
            <a:prstDash val="solid"/>
          </a:ln>
        </p:spPr>
      </p:sp>
      <p:sp>
        <p:nvSpPr>
          <p:cNvPr id="38" name="Text 36"/>
          <p:cNvSpPr/>
          <p:nvPr/>
        </p:nvSpPr>
        <p:spPr>
          <a:xfrm>
            <a:off x="6217920" y="5160814"/>
            <a:ext cx="4983480" cy="639907"/>
          </a:xfrm>
          <a:prstGeom prst="rect">
            <a:avLst/>
          </a:prstGeom>
          <a:noFill/>
          <a:ln/>
        </p:spPr>
        <p:txBody>
          <a:bodyPr wrap="square" rtlCol="0" anchor="ctr">
            <a:normAutofit/>
          </a:bodyPr>
          <a:lstStyle/>
          <a:p>
            <a:pPr marL="0" indent="0" algn="ctr">
              <a:buNone/>
            </a:pPr>
            <a:r>
              <a:rPr lang="en-US" sz="2000" b="1" i="1" dirty="0">
                <a:solidFill>
                  <a:srgbClr val="102033"/>
                </a:solidFill>
              </a:rPr>
              <a:t>“Faith comes from hearing.”</a:t>
            </a:r>
            <a:endParaRPr lang="en-US" sz="2000" b="1" dirty="0"/>
          </a:p>
        </p:txBody>
      </p:sp>
      <p:sp>
        <p:nvSpPr>
          <p:cNvPr id="39" name="Text 37"/>
          <p:cNvSpPr/>
          <p:nvPr/>
        </p:nvSpPr>
        <p:spPr>
          <a:xfrm>
            <a:off x="6217920" y="5910623"/>
            <a:ext cx="4983480" cy="292434"/>
          </a:xfrm>
          <a:prstGeom prst="rect">
            <a:avLst/>
          </a:prstGeom>
          <a:noFill/>
          <a:ln/>
        </p:spPr>
        <p:txBody>
          <a:bodyPr wrap="square" rtlCol="0" anchor="ctr">
            <a:noAutofit/>
          </a:bodyPr>
          <a:lstStyle/>
          <a:p>
            <a:pPr marL="0" indent="0" algn="ctr">
              <a:buNone/>
            </a:pPr>
            <a:r>
              <a:rPr lang="en-US" sz="2000" b="1" dirty="0">
                <a:solidFill>
                  <a:srgbClr val="0A6F73"/>
                </a:solidFill>
              </a:rPr>
              <a:t>Romans 10:17</a:t>
            </a:r>
            <a:endParaRPr lang="en-US"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8">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Conviction vs. Condemnation</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28</a:t>
            </a:r>
            <a:endParaRPr lang="en-US" sz="1200" dirty="0"/>
          </a:p>
        </p:txBody>
      </p:sp>
      <p:sp>
        <p:nvSpPr>
          <p:cNvPr id="6" name="Text 4"/>
          <p:cNvSpPr/>
          <p:nvPr/>
        </p:nvSpPr>
        <p:spPr>
          <a:xfrm>
            <a:off x="685800" y="777240"/>
            <a:ext cx="10972800" cy="777240"/>
          </a:xfrm>
          <a:prstGeom prst="rect">
            <a:avLst/>
          </a:prstGeom>
          <a:noFill/>
          <a:ln/>
        </p:spPr>
        <p:txBody>
          <a:bodyPr wrap="square" lIns="0" tIns="0" rIns="0" bIns="0" rtlCol="0" anchor="ctr">
            <a:normAutofit/>
          </a:bodyPr>
          <a:lstStyle/>
          <a:p>
            <a:pPr marL="0" indent="0">
              <a:buNone/>
            </a:pPr>
            <a:r>
              <a:rPr lang="en-US" sz="3000" b="1" dirty="0">
                <a:solidFill>
                  <a:schemeClr val="accent6">
                    <a:lumMod val="75000"/>
                  </a:schemeClr>
                </a:solidFill>
                <a:latin typeface="Aptos Display" pitchFamily="34" charset="0"/>
                <a:ea typeface="Aptos Display" pitchFamily="34" charset="-122"/>
                <a:cs typeface="Aptos Display" pitchFamily="34" charset="-120"/>
              </a:rPr>
              <a:t>God corrects to restore; </a:t>
            </a:r>
            <a:r>
              <a:rPr lang="en-US" sz="3000" b="1" dirty="0">
                <a:solidFill>
                  <a:srgbClr val="C00000"/>
                </a:solidFill>
                <a:latin typeface="Aptos Display" pitchFamily="34" charset="0"/>
                <a:ea typeface="Aptos Display" pitchFamily="34" charset="-122"/>
                <a:cs typeface="Aptos Display" pitchFamily="34" charset="-120"/>
              </a:rPr>
              <a:t>the enemy accuses to destroy hope!</a:t>
            </a:r>
            <a:endParaRPr lang="en-US" sz="3000" dirty="0">
              <a:solidFill>
                <a:srgbClr val="C00000"/>
              </a:solidFill>
            </a:endParaRPr>
          </a:p>
        </p:txBody>
      </p:sp>
      <p:sp>
        <p:nvSpPr>
          <p:cNvPr id="7" name="Shape 5"/>
          <p:cNvSpPr/>
          <p:nvPr/>
        </p:nvSpPr>
        <p:spPr>
          <a:xfrm>
            <a:off x="822960" y="1828800"/>
            <a:ext cx="5120640" cy="2834640"/>
          </a:xfrm>
          <a:prstGeom prst="roundRect">
            <a:avLst>
              <a:gd name="adj" fmla="val 2581"/>
            </a:avLst>
          </a:prstGeom>
          <a:solidFill>
            <a:srgbClr val="F0F8F8"/>
          </a:solidFill>
          <a:ln w="12700">
            <a:solidFill>
              <a:srgbClr val="BBD9D9"/>
            </a:solidFill>
            <a:prstDash val="solid"/>
          </a:ln>
        </p:spPr>
      </p:sp>
      <p:sp>
        <p:nvSpPr>
          <p:cNvPr id="8" name="Text 6"/>
          <p:cNvSpPr/>
          <p:nvPr/>
        </p:nvSpPr>
        <p:spPr>
          <a:xfrm>
            <a:off x="1097280" y="2057400"/>
            <a:ext cx="4572000" cy="274320"/>
          </a:xfrm>
          <a:prstGeom prst="rect">
            <a:avLst/>
          </a:prstGeom>
          <a:noFill/>
          <a:ln/>
        </p:spPr>
        <p:txBody>
          <a:bodyPr wrap="square" rtlCol="0" anchor="ctr"/>
          <a:lstStyle/>
          <a:p>
            <a:pPr marL="0" indent="0" algn="ctr">
              <a:buNone/>
            </a:pPr>
            <a:r>
              <a:rPr lang="en-US" sz="2200" b="1" dirty="0">
                <a:solidFill>
                  <a:srgbClr val="0A6F73"/>
                </a:solidFill>
              </a:rPr>
              <a:t>Holy Spirit Conviction</a:t>
            </a:r>
            <a:endParaRPr lang="en-US" sz="2200" dirty="0"/>
          </a:p>
        </p:txBody>
      </p:sp>
      <p:sp>
        <p:nvSpPr>
          <p:cNvPr id="9" name="Text 7"/>
          <p:cNvSpPr/>
          <p:nvPr/>
        </p:nvSpPr>
        <p:spPr>
          <a:xfrm>
            <a:off x="1234440" y="2697480"/>
            <a:ext cx="4389120" cy="137160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Specific</a:t>
            </a:r>
            <a:endParaRPr lang="en-US" sz="2000" b="1" dirty="0"/>
          </a:p>
          <a:p>
            <a:pPr marL="152400" indent="-152400">
              <a:buSzPct val="100000"/>
              <a:buChar char="•"/>
            </a:pPr>
            <a:r>
              <a:rPr lang="en-US" sz="2000" b="1" dirty="0">
                <a:solidFill>
                  <a:srgbClr val="1D242B"/>
                </a:solidFill>
              </a:rPr>
              <a:t>Truthful</a:t>
            </a:r>
            <a:endParaRPr lang="en-US" sz="2000" b="1" dirty="0"/>
          </a:p>
          <a:p>
            <a:pPr marL="152400" indent="-152400">
              <a:buSzPct val="100000"/>
              <a:buChar char="•"/>
            </a:pPr>
            <a:r>
              <a:rPr lang="en-US" sz="2000" b="1" dirty="0">
                <a:solidFill>
                  <a:srgbClr val="1D242B"/>
                </a:solidFill>
              </a:rPr>
              <a:t>Hopeful</a:t>
            </a:r>
            <a:endParaRPr lang="en-US" sz="2000" b="1" dirty="0"/>
          </a:p>
          <a:p>
            <a:pPr marL="152400" indent="-152400">
              <a:buSzPct val="100000"/>
              <a:buChar char="•"/>
            </a:pPr>
            <a:r>
              <a:rPr lang="en-US" sz="2000" b="1" dirty="0">
                <a:solidFill>
                  <a:srgbClr val="1D242B"/>
                </a:solidFill>
              </a:rPr>
              <a:t>Leads to repentance</a:t>
            </a:r>
            <a:endParaRPr lang="en-US" sz="2000" b="1" dirty="0"/>
          </a:p>
        </p:txBody>
      </p:sp>
      <p:sp>
        <p:nvSpPr>
          <p:cNvPr id="10" name="Text 8"/>
          <p:cNvSpPr/>
          <p:nvPr/>
        </p:nvSpPr>
        <p:spPr>
          <a:xfrm>
            <a:off x="1051560" y="4160520"/>
            <a:ext cx="4617720" cy="502920"/>
          </a:xfrm>
          <a:prstGeom prst="rect">
            <a:avLst/>
          </a:prstGeom>
          <a:noFill/>
          <a:ln/>
        </p:spPr>
        <p:txBody>
          <a:bodyPr wrap="square" rtlCol="0" anchor="ctr"/>
          <a:lstStyle/>
          <a:p>
            <a:pPr marL="0" indent="0" algn="ctr">
              <a:buNone/>
            </a:pPr>
            <a:r>
              <a:rPr lang="en-US" sz="2000" b="1" dirty="0">
                <a:solidFill>
                  <a:srgbClr val="0A6F73"/>
                </a:solidFill>
              </a:rPr>
              <a:t>John 16:8 • 2 Corinthians 7:10</a:t>
            </a:r>
            <a:endParaRPr lang="en-US" sz="2000" dirty="0"/>
          </a:p>
        </p:txBody>
      </p:sp>
      <p:sp>
        <p:nvSpPr>
          <p:cNvPr id="11" name="Shape 9"/>
          <p:cNvSpPr/>
          <p:nvPr/>
        </p:nvSpPr>
        <p:spPr>
          <a:xfrm>
            <a:off x="6263640" y="1828800"/>
            <a:ext cx="5120640" cy="2834640"/>
          </a:xfrm>
          <a:prstGeom prst="roundRect">
            <a:avLst>
              <a:gd name="adj" fmla="val 2581"/>
            </a:avLst>
          </a:prstGeom>
          <a:solidFill>
            <a:srgbClr val="FFF0F0"/>
          </a:solidFill>
          <a:ln w="12700">
            <a:solidFill>
              <a:srgbClr val="E9B5B5"/>
            </a:solidFill>
            <a:prstDash val="solid"/>
          </a:ln>
        </p:spPr>
      </p:sp>
      <p:sp>
        <p:nvSpPr>
          <p:cNvPr id="12" name="Text 10"/>
          <p:cNvSpPr/>
          <p:nvPr/>
        </p:nvSpPr>
        <p:spPr>
          <a:xfrm>
            <a:off x="6537960" y="2057400"/>
            <a:ext cx="4572000" cy="274320"/>
          </a:xfrm>
          <a:prstGeom prst="rect">
            <a:avLst/>
          </a:prstGeom>
          <a:noFill/>
          <a:ln/>
        </p:spPr>
        <p:txBody>
          <a:bodyPr wrap="square" rtlCol="0" anchor="ctr"/>
          <a:lstStyle/>
          <a:p>
            <a:pPr marL="0" indent="0" algn="ctr">
              <a:buNone/>
            </a:pPr>
            <a:r>
              <a:rPr lang="en-US" sz="2200" b="1" dirty="0">
                <a:solidFill>
                  <a:srgbClr val="B74242"/>
                </a:solidFill>
              </a:rPr>
              <a:t>Enemy Condemnation</a:t>
            </a:r>
            <a:endParaRPr lang="en-US" sz="2200" dirty="0"/>
          </a:p>
        </p:txBody>
      </p:sp>
      <p:sp>
        <p:nvSpPr>
          <p:cNvPr id="13" name="Text 11"/>
          <p:cNvSpPr/>
          <p:nvPr/>
        </p:nvSpPr>
        <p:spPr>
          <a:xfrm>
            <a:off x="6720840" y="2697480"/>
            <a:ext cx="4389120" cy="137160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Vague</a:t>
            </a:r>
            <a:endParaRPr lang="en-US" sz="2000" b="1" dirty="0"/>
          </a:p>
          <a:p>
            <a:pPr marL="152400" indent="-152400">
              <a:buSzPct val="100000"/>
              <a:buChar char="•"/>
            </a:pPr>
            <a:r>
              <a:rPr lang="en-US" sz="2000" b="1" dirty="0">
                <a:solidFill>
                  <a:srgbClr val="1D242B"/>
                </a:solidFill>
              </a:rPr>
              <a:t>Hopeless</a:t>
            </a:r>
            <a:endParaRPr lang="en-US" sz="2000" b="1" dirty="0"/>
          </a:p>
          <a:p>
            <a:pPr marL="152400" indent="-152400">
              <a:buSzPct val="100000"/>
              <a:buChar char="•"/>
            </a:pPr>
            <a:r>
              <a:rPr lang="en-US" sz="2000" b="1" dirty="0">
                <a:solidFill>
                  <a:srgbClr val="1D242B"/>
                </a:solidFill>
              </a:rPr>
              <a:t>Shame-filled</a:t>
            </a:r>
            <a:endParaRPr lang="en-US" sz="2000" b="1" dirty="0"/>
          </a:p>
          <a:p>
            <a:pPr marL="152400" indent="-152400">
              <a:buSzPct val="100000"/>
              <a:buChar char="•"/>
            </a:pPr>
            <a:r>
              <a:rPr lang="en-US" sz="2000" b="1" dirty="0">
                <a:solidFill>
                  <a:srgbClr val="1D242B"/>
                </a:solidFill>
              </a:rPr>
              <a:t>Leads to hiding</a:t>
            </a:r>
            <a:endParaRPr lang="en-US" sz="2000" b="1" dirty="0"/>
          </a:p>
        </p:txBody>
      </p:sp>
      <p:sp>
        <p:nvSpPr>
          <p:cNvPr id="14" name="Text 12"/>
          <p:cNvSpPr/>
          <p:nvPr/>
        </p:nvSpPr>
        <p:spPr>
          <a:xfrm>
            <a:off x="6492240" y="4160520"/>
            <a:ext cx="4617720" cy="502920"/>
          </a:xfrm>
          <a:prstGeom prst="rect">
            <a:avLst/>
          </a:prstGeom>
          <a:noFill/>
          <a:ln/>
        </p:spPr>
        <p:txBody>
          <a:bodyPr wrap="square" rtlCol="0" anchor="ctr"/>
          <a:lstStyle/>
          <a:p>
            <a:pPr marL="0" indent="0" algn="ctr">
              <a:buNone/>
            </a:pPr>
            <a:r>
              <a:rPr lang="en-US" sz="2000" b="1" dirty="0">
                <a:solidFill>
                  <a:srgbClr val="B74242"/>
                </a:solidFill>
              </a:rPr>
              <a:t>Revelation 12:10 • Romans 8:1</a:t>
            </a:r>
            <a:endParaRPr lang="en-US" sz="2000" dirty="0"/>
          </a:p>
        </p:txBody>
      </p:sp>
      <p:sp>
        <p:nvSpPr>
          <p:cNvPr id="15" name="Shape 13"/>
          <p:cNvSpPr/>
          <p:nvPr/>
        </p:nvSpPr>
        <p:spPr>
          <a:xfrm>
            <a:off x="3108960" y="5257800"/>
            <a:ext cx="5943600" cy="960120"/>
          </a:xfrm>
          <a:prstGeom prst="rect">
            <a:avLst/>
          </a:prstGeom>
          <a:solidFill>
            <a:srgbClr val="FFFFFF">
              <a:alpha val="97000"/>
            </a:srgbClr>
          </a:solidFill>
          <a:ln w="12700">
            <a:solidFill>
              <a:srgbClr val="EADFC9"/>
            </a:solidFill>
            <a:prstDash val="solid"/>
          </a:ln>
        </p:spPr>
      </p:sp>
      <p:sp>
        <p:nvSpPr>
          <p:cNvPr id="16" name="Text 14"/>
          <p:cNvSpPr/>
          <p:nvPr/>
        </p:nvSpPr>
        <p:spPr>
          <a:xfrm>
            <a:off x="3337560" y="5440680"/>
            <a:ext cx="5486400" cy="301752"/>
          </a:xfrm>
          <a:prstGeom prst="rect">
            <a:avLst/>
          </a:prstGeom>
          <a:noFill/>
          <a:ln/>
        </p:spPr>
        <p:txBody>
          <a:bodyPr wrap="square" rtlCol="0" anchor="ctr">
            <a:noAutofit/>
          </a:bodyPr>
          <a:lstStyle/>
          <a:p>
            <a:pPr marL="0" indent="0" algn="ctr">
              <a:buNone/>
            </a:pPr>
            <a:r>
              <a:rPr lang="en-US" sz="2000" b="1" i="1" dirty="0">
                <a:solidFill>
                  <a:srgbClr val="102033"/>
                </a:solidFill>
              </a:rPr>
              <a:t>“There is now no condemnation.”</a:t>
            </a:r>
            <a:endParaRPr lang="en-US" sz="2000" b="1" dirty="0"/>
          </a:p>
        </p:txBody>
      </p:sp>
      <p:sp>
        <p:nvSpPr>
          <p:cNvPr id="17" name="Text 15"/>
          <p:cNvSpPr/>
          <p:nvPr/>
        </p:nvSpPr>
        <p:spPr>
          <a:xfrm>
            <a:off x="3337560" y="5929884"/>
            <a:ext cx="5486400" cy="210312"/>
          </a:xfrm>
          <a:prstGeom prst="rect">
            <a:avLst/>
          </a:prstGeom>
          <a:noFill/>
          <a:ln/>
        </p:spPr>
        <p:txBody>
          <a:bodyPr wrap="square" rtlCol="0" anchor="ctr">
            <a:noAutofit/>
          </a:bodyPr>
          <a:lstStyle/>
          <a:p>
            <a:pPr marL="0" indent="0" algn="ctr">
              <a:buNone/>
            </a:pPr>
            <a:r>
              <a:rPr lang="en-US" sz="2000" b="1" dirty="0">
                <a:solidFill>
                  <a:srgbClr val="0A6F73"/>
                </a:solidFill>
              </a:rPr>
              <a:t>Romans 8:1</a:t>
            </a:r>
            <a:endParaRPr lang="en-US"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9">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Important Safety Rule</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29</a:t>
            </a:r>
            <a:endParaRPr lang="en-US" sz="1200" dirty="0"/>
          </a:p>
        </p:txBody>
      </p:sp>
      <p:sp>
        <p:nvSpPr>
          <p:cNvPr id="6" name="Text 4"/>
          <p:cNvSpPr/>
          <p:nvPr/>
        </p:nvSpPr>
        <p:spPr>
          <a:xfrm>
            <a:off x="685800" y="822960"/>
            <a:ext cx="10972800" cy="777240"/>
          </a:xfrm>
          <a:prstGeom prst="rect">
            <a:avLst/>
          </a:prstGeom>
          <a:noFill/>
          <a:ln/>
        </p:spPr>
        <p:txBody>
          <a:bodyPr wrap="square" lIns="0" tIns="0" rIns="0" bIns="0" rtlCol="0" anchor="ctr">
            <a:normAutofit/>
          </a:bodyPr>
          <a:lstStyle/>
          <a:p>
            <a:pPr marL="0" indent="0">
              <a:buNone/>
            </a:pPr>
            <a:r>
              <a:rPr lang="en-US" sz="3000" b="1" dirty="0">
                <a:solidFill>
                  <a:srgbClr val="102033"/>
                </a:solidFill>
                <a:latin typeface="Aptos Display" pitchFamily="34" charset="0"/>
                <a:ea typeface="Aptos Display" pitchFamily="34" charset="-122"/>
                <a:cs typeface="Aptos Display" pitchFamily="34" charset="-120"/>
              </a:rPr>
              <a:t>God will never tell you to harm, abuse, deceive, or commit evil.</a:t>
            </a:r>
            <a:endParaRPr lang="en-US" sz="3000" dirty="0"/>
          </a:p>
        </p:txBody>
      </p:sp>
      <p:sp>
        <p:nvSpPr>
          <p:cNvPr id="7" name="Text 5"/>
          <p:cNvSpPr/>
          <p:nvPr/>
        </p:nvSpPr>
        <p:spPr>
          <a:xfrm>
            <a:off x="914400" y="1828800"/>
            <a:ext cx="10241280" cy="219456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Reject any voice that tells you to hurt yourself or others.</a:t>
            </a:r>
            <a:endParaRPr lang="en-US" sz="2000" b="1" dirty="0"/>
          </a:p>
          <a:p>
            <a:pPr marL="152400" indent="-152400">
              <a:buSzPct val="100000"/>
              <a:buChar char="•"/>
            </a:pPr>
            <a:r>
              <a:rPr lang="en-US" sz="2000" b="1" dirty="0">
                <a:solidFill>
                  <a:srgbClr val="1D242B"/>
                </a:solidFill>
              </a:rPr>
              <a:t>Reject any voice that tells you to keep abuse secret.</a:t>
            </a:r>
            <a:endParaRPr lang="en-US" sz="2000" b="1" dirty="0"/>
          </a:p>
          <a:p>
            <a:pPr marL="152400" indent="-152400">
              <a:buSzPct val="100000"/>
              <a:buChar char="•"/>
            </a:pPr>
            <a:r>
              <a:rPr lang="en-US" sz="2000" b="1" dirty="0">
                <a:solidFill>
                  <a:srgbClr val="1D242B"/>
                </a:solidFill>
              </a:rPr>
              <a:t>Reject any voice that tells you to commit sexual sin or break the law.</a:t>
            </a:r>
            <a:endParaRPr lang="en-US" sz="2000" b="1" dirty="0"/>
          </a:p>
          <a:p>
            <a:pPr marL="152400" indent="-152400">
              <a:buSzPct val="100000"/>
              <a:buChar char="•"/>
            </a:pPr>
            <a:r>
              <a:rPr lang="en-US" sz="2000" b="1" dirty="0">
                <a:solidFill>
                  <a:srgbClr val="1D242B"/>
                </a:solidFill>
              </a:rPr>
              <a:t>Tell a trusted adult or appropriate authority immediately.</a:t>
            </a:r>
            <a:endParaRPr lang="en-US" sz="2000" b="1" dirty="0"/>
          </a:p>
        </p:txBody>
      </p:sp>
      <p:sp>
        <p:nvSpPr>
          <p:cNvPr id="8" name="Shape 6"/>
          <p:cNvSpPr/>
          <p:nvPr/>
        </p:nvSpPr>
        <p:spPr>
          <a:xfrm>
            <a:off x="703705" y="3782290"/>
            <a:ext cx="5331336" cy="2069869"/>
          </a:xfrm>
          <a:prstGeom prst="rect">
            <a:avLst/>
          </a:prstGeom>
          <a:solidFill>
            <a:srgbClr val="FFFFFF">
              <a:alpha val="97000"/>
            </a:srgbClr>
          </a:solidFill>
          <a:ln w="12700">
            <a:solidFill>
              <a:srgbClr val="EADFC9"/>
            </a:solidFill>
            <a:prstDash val="solid"/>
          </a:ln>
        </p:spPr>
      </p:sp>
      <p:sp>
        <p:nvSpPr>
          <p:cNvPr id="9" name="Text 7"/>
          <p:cNvSpPr/>
          <p:nvPr/>
        </p:nvSpPr>
        <p:spPr>
          <a:xfrm>
            <a:off x="938699" y="4023360"/>
            <a:ext cx="4867741" cy="650531"/>
          </a:xfrm>
          <a:prstGeom prst="rect">
            <a:avLst/>
          </a:prstGeom>
          <a:noFill/>
          <a:ln/>
        </p:spPr>
        <p:txBody>
          <a:bodyPr wrap="square" rtlCol="0" anchor="ctr">
            <a:normAutofit/>
          </a:bodyPr>
          <a:lstStyle/>
          <a:p>
            <a:pPr marL="0" indent="0" algn="ctr">
              <a:buNone/>
            </a:pPr>
            <a:r>
              <a:rPr lang="en-US" sz="2000" b="1" i="1" dirty="0">
                <a:solidFill>
                  <a:srgbClr val="102033"/>
                </a:solidFill>
              </a:rPr>
              <a:t>“God cannot be tempted by evil.”</a:t>
            </a:r>
            <a:endParaRPr lang="en-US" sz="2000" b="1" dirty="0"/>
          </a:p>
        </p:txBody>
      </p:sp>
      <p:sp>
        <p:nvSpPr>
          <p:cNvPr id="10" name="Text 8"/>
          <p:cNvSpPr/>
          <p:nvPr/>
        </p:nvSpPr>
        <p:spPr>
          <a:xfrm>
            <a:off x="938699" y="5215880"/>
            <a:ext cx="4867741" cy="453400"/>
          </a:xfrm>
          <a:prstGeom prst="rect">
            <a:avLst/>
          </a:prstGeom>
          <a:noFill/>
          <a:ln/>
        </p:spPr>
        <p:txBody>
          <a:bodyPr wrap="square" rtlCol="0" anchor="ctr">
            <a:normAutofit/>
          </a:bodyPr>
          <a:lstStyle/>
          <a:p>
            <a:pPr marL="0" indent="0" algn="ctr">
              <a:buNone/>
            </a:pPr>
            <a:r>
              <a:rPr lang="en-US" sz="2000" b="1" dirty="0">
                <a:solidFill>
                  <a:srgbClr val="0A6F73"/>
                </a:solidFill>
              </a:rPr>
              <a:t>James 1:13</a:t>
            </a:r>
            <a:endParaRPr lang="en-US" sz="2000" dirty="0"/>
          </a:p>
        </p:txBody>
      </p:sp>
      <p:sp>
        <p:nvSpPr>
          <p:cNvPr id="11" name="Shape 9"/>
          <p:cNvSpPr/>
          <p:nvPr/>
        </p:nvSpPr>
        <p:spPr>
          <a:xfrm>
            <a:off x="6005945" y="3782290"/>
            <a:ext cx="5424055" cy="2069869"/>
          </a:xfrm>
          <a:prstGeom prst="rect">
            <a:avLst/>
          </a:prstGeom>
          <a:solidFill>
            <a:srgbClr val="FFFFFF">
              <a:alpha val="97000"/>
            </a:srgbClr>
          </a:solidFill>
          <a:ln w="12700">
            <a:solidFill>
              <a:srgbClr val="EADFC9"/>
            </a:solidFill>
            <a:prstDash val="solid"/>
          </a:ln>
        </p:spPr>
      </p:sp>
      <p:sp>
        <p:nvSpPr>
          <p:cNvPr id="12" name="Text 10"/>
          <p:cNvSpPr/>
          <p:nvPr/>
        </p:nvSpPr>
        <p:spPr>
          <a:xfrm>
            <a:off x="6240939" y="4023361"/>
            <a:ext cx="4960461" cy="725284"/>
          </a:xfrm>
          <a:prstGeom prst="rect">
            <a:avLst/>
          </a:prstGeom>
          <a:noFill/>
          <a:ln/>
        </p:spPr>
        <p:txBody>
          <a:bodyPr wrap="square" rtlCol="0" anchor="ctr">
            <a:normAutofit/>
          </a:bodyPr>
          <a:lstStyle/>
          <a:p>
            <a:pPr marL="0" indent="0" algn="ctr">
              <a:buNone/>
            </a:pPr>
            <a:r>
              <a:rPr lang="en-US" sz="2000" b="1" i="1" dirty="0">
                <a:solidFill>
                  <a:srgbClr val="102033"/>
                </a:solidFill>
              </a:rPr>
              <a:t>“Love does no wrong to a neighbor.”</a:t>
            </a:r>
            <a:endParaRPr lang="en-US" sz="2000" b="1" dirty="0"/>
          </a:p>
        </p:txBody>
      </p:sp>
      <p:sp>
        <p:nvSpPr>
          <p:cNvPr id="13" name="Text 11"/>
          <p:cNvSpPr/>
          <p:nvPr/>
        </p:nvSpPr>
        <p:spPr>
          <a:xfrm>
            <a:off x="6240939" y="5215880"/>
            <a:ext cx="4960461" cy="453400"/>
          </a:xfrm>
          <a:prstGeom prst="rect">
            <a:avLst/>
          </a:prstGeom>
          <a:noFill/>
          <a:ln/>
        </p:spPr>
        <p:txBody>
          <a:bodyPr wrap="square" rtlCol="0" anchor="ctr">
            <a:normAutofit/>
          </a:bodyPr>
          <a:lstStyle/>
          <a:p>
            <a:pPr marL="0" indent="0" algn="ctr">
              <a:buNone/>
            </a:pPr>
            <a:r>
              <a:rPr lang="en-US" sz="2000" b="1" dirty="0">
                <a:solidFill>
                  <a:srgbClr val="0A6F73"/>
                </a:solidFill>
              </a:rPr>
              <a:t>Romans 13:10</a:t>
            </a:r>
            <a:endParaRPr lang="en-US"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0">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Application</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30</a:t>
            </a:r>
            <a:endParaRPr lang="en-US" sz="1200" dirty="0"/>
          </a:p>
        </p:txBody>
      </p:sp>
      <p:sp>
        <p:nvSpPr>
          <p:cNvPr id="6" name="Text 4"/>
          <p:cNvSpPr/>
          <p:nvPr/>
        </p:nvSpPr>
        <p:spPr>
          <a:xfrm>
            <a:off x="685800" y="868680"/>
            <a:ext cx="10789920" cy="777240"/>
          </a:xfrm>
          <a:prstGeom prst="rect">
            <a:avLst/>
          </a:prstGeom>
          <a:noFill/>
          <a:ln/>
        </p:spPr>
        <p:txBody>
          <a:bodyPr wrap="square" lIns="0" tIns="0" rIns="0" bIns="0" rtlCol="0" anchor="ctr">
            <a:normAutofit/>
          </a:bodyPr>
          <a:lstStyle/>
          <a:p>
            <a:pPr marL="0" indent="0">
              <a:buNone/>
            </a:pPr>
            <a:r>
              <a:rPr lang="en-US" sz="3000" b="1" dirty="0">
                <a:solidFill>
                  <a:srgbClr val="102033"/>
                </a:solidFill>
                <a:latin typeface="Aptos Display" pitchFamily="34" charset="0"/>
                <a:ea typeface="Aptos Display" pitchFamily="34" charset="-122"/>
                <a:cs typeface="Aptos Display" pitchFamily="34" charset="-120"/>
              </a:rPr>
              <a:t>What does this mean for us?</a:t>
            </a:r>
            <a:endParaRPr lang="en-US" sz="3000" dirty="0"/>
          </a:p>
        </p:txBody>
      </p:sp>
      <p:sp>
        <p:nvSpPr>
          <p:cNvPr id="7" name="Shape 5"/>
          <p:cNvSpPr/>
          <p:nvPr/>
        </p:nvSpPr>
        <p:spPr>
          <a:xfrm>
            <a:off x="777240" y="2011680"/>
            <a:ext cx="3291840" cy="1920240"/>
          </a:xfrm>
          <a:prstGeom prst="roundRect">
            <a:avLst>
              <a:gd name="adj" fmla="val 3810"/>
            </a:avLst>
          </a:prstGeom>
          <a:solidFill>
            <a:srgbClr val="FFFFFF"/>
          </a:solidFill>
          <a:ln w="12700">
            <a:solidFill>
              <a:srgbClr val="E7DDC9"/>
            </a:solidFill>
            <a:prstDash val="solid"/>
          </a:ln>
        </p:spPr>
      </p:sp>
      <p:sp>
        <p:nvSpPr>
          <p:cNvPr id="8" name="Text 6"/>
          <p:cNvSpPr/>
          <p:nvPr/>
        </p:nvSpPr>
        <p:spPr>
          <a:xfrm>
            <a:off x="960120" y="2240280"/>
            <a:ext cx="2926080" cy="274320"/>
          </a:xfrm>
          <a:prstGeom prst="rect">
            <a:avLst/>
          </a:prstGeom>
          <a:noFill/>
          <a:ln/>
        </p:spPr>
        <p:txBody>
          <a:bodyPr wrap="square" rtlCol="0" anchor="ctr"/>
          <a:lstStyle/>
          <a:p>
            <a:pPr marL="0" indent="0" algn="ctr">
              <a:buNone/>
            </a:pPr>
            <a:r>
              <a:rPr lang="en-US" sz="1900" b="1" dirty="0">
                <a:solidFill>
                  <a:srgbClr val="0A6F73"/>
                </a:solidFill>
              </a:rPr>
              <a:t>Pre-Teens</a:t>
            </a:r>
            <a:endParaRPr lang="en-US" sz="1900" dirty="0"/>
          </a:p>
        </p:txBody>
      </p:sp>
      <p:sp>
        <p:nvSpPr>
          <p:cNvPr id="9" name="Text 7"/>
          <p:cNvSpPr/>
          <p:nvPr/>
        </p:nvSpPr>
        <p:spPr>
          <a:xfrm>
            <a:off x="1005840" y="2743201"/>
            <a:ext cx="2834640" cy="1059872"/>
          </a:xfrm>
          <a:prstGeom prst="rect">
            <a:avLst/>
          </a:prstGeom>
          <a:noFill/>
          <a:ln/>
        </p:spPr>
        <p:txBody>
          <a:bodyPr wrap="square" rtlCol="0" anchor="ctr">
            <a:noAutofit/>
          </a:bodyPr>
          <a:lstStyle/>
          <a:p>
            <a:pPr algn="ctr"/>
            <a:r>
              <a:rPr lang="en-US" sz="2000" b="1" dirty="0">
                <a:solidFill>
                  <a:srgbClr val="1D242B"/>
                </a:solidFill>
              </a:rPr>
              <a:t>Pray Samuel’s prayer. Ask questions.</a:t>
            </a:r>
          </a:p>
          <a:p>
            <a:pPr algn="ctr"/>
            <a:r>
              <a:rPr lang="en-US" sz="2000" b="1" dirty="0">
                <a:solidFill>
                  <a:srgbClr val="1D242B"/>
                </a:solidFill>
              </a:rPr>
              <a:t>Tell a trusted adult when confused.</a:t>
            </a:r>
            <a:endParaRPr lang="en-US" sz="2000" b="1" dirty="0"/>
          </a:p>
        </p:txBody>
      </p:sp>
      <p:sp>
        <p:nvSpPr>
          <p:cNvPr id="10" name="Shape 8"/>
          <p:cNvSpPr/>
          <p:nvPr/>
        </p:nvSpPr>
        <p:spPr>
          <a:xfrm>
            <a:off x="4572000" y="2011680"/>
            <a:ext cx="3291840" cy="1920240"/>
          </a:xfrm>
          <a:prstGeom prst="roundRect">
            <a:avLst>
              <a:gd name="adj" fmla="val 3810"/>
            </a:avLst>
          </a:prstGeom>
          <a:solidFill>
            <a:srgbClr val="FFFFFF"/>
          </a:solidFill>
          <a:ln w="12700">
            <a:solidFill>
              <a:srgbClr val="E7DDC9"/>
            </a:solidFill>
            <a:prstDash val="solid"/>
          </a:ln>
        </p:spPr>
      </p:sp>
      <p:sp>
        <p:nvSpPr>
          <p:cNvPr id="11" name="Text 9"/>
          <p:cNvSpPr/>
          <p:nvPr/>
        </p:nvSpPr>
        <p:spPr>
          <a:xfrm>
            <a:off x="4754880" y="2240280"/>
            <a:ext cx="2926080" cy="274320"/>
          </a:xfrm>
          <a:prstGeom prst="rect">
            <a:avLst/>
          </a:prstGeom>
          <a:noFill/>
          <a:ln/>
        </p:spPr>
        <p:txBody>
          <a:bodyPr wrap="square" rtlCol="0" anchor="ctr"/>
          <a:lstStyle/>
          <a:p>
            <a:pPr marL="0" indent="0" algn="ctr">
              <a:buNone/>
            </a:pPr>
            <a:r>
              <a:rPr lang="en-US" sz="1900" b="1" dirty="0">
                <a:solidFill>
                  <a:srgbClr val="0A6F73"/>
                </a:solidFill>
              </a:rPr>
              <a:t>Teens</a:t>
            </a:r>
            <a:endParaRPr lang="en-US" sz="1900" dirty="0"/>
          </a:p>
        </p:txBody>
      </p:sp>
      <p:sp>
        <p:nvSpPr>
          <p:cNvPr id="12" name="Text 10"/>
          <p:cNvSpPr/>
          <p:nvPr/>
        </p:nvSpPr>
        <p:spPr>
          <a:xfrm>
            <a:off x="4800600" y="2664646"/>
            <a:ext cx="2834640" cy="1179576"/>
          </a:xfrm>
          <a:prstGeom prst="rect">
            <a:avLst/>
          </a:prstGeom>
          <a:noFill/>
          <a:ln/>
        </p:spPr>
        <p:txBody>
          <a:bodyPr wrap="square" rtlCol="0" anchor="ctr">
            <a:noAutofit/>
          </a:bodyPr>
          <a:lstStyle/>
          <a:p>
            <a:pPr algn="ctr"/>
            <a:r>
              <a:rPr lang="en-US" sz="2000" b="1" dirty="0">
                <a:solidFill>
                  <a:srgbClr val="1D242B"/>
                </a:solidFill>
              </a:rPr>
              <a:t>Test emotion, relationships, and social media through Scripture.</a:t>
            </a:r>
            <a:endParaRPr lang="en-US" sz="2000" b="1" dirty="0"/>
          </a:p>
        </p:txBody>
      </p:sp>
      <p:sp>
        <p:nvSpPr>
          <p:cNvPr id="13" name="Shape 11"/>
          <p:cNvSpPr/>
          <p:nvPr/>
        </p:nvSpPr>
        <p:spPr>
          <a:xfrm>
            <a:off x="8366760" y="2011680"/>
            <a:ext cx="3291840" cy="1920240"/>
          </a:xfrm>
          <a:prstGeom prst="roundRect">
            <a:avLst>
              <a:gd name="adj" fmla="val 3810"/>
            </a:avLst>
          </a:prstGeom>
          <a:solidFill>
            <a:srgbClr val="FFFFFF"/>
          </a:solidFill>
          <a:ln w="12700">
            <a:solidFill>
              <a:srgbClr val="E7DDC9"/>
            </a:solidFill>
            <a:prstDash val="solid"/>
          </a:ln>
        </p:spPr>
      </p:sp>
      <p:sp>
        <p:nvSpPr>
          <p:cNvPr id="14" name="Text 12"/>
          <p:cNvSpPr/>
          <p:nvPr/>
        </p:nvSpPr>
        <p:spPr>
          <a:xfrm>
            <a:off x="8549640" y="2240280"/>
            <a:ext cx="2926080" cy="274320"/>
          </a:xfrm>
          <a:prstGeom prst="rect">
            <a:avLst/>
          </a:prstGeom>
          <a:noFill/>
          <a:ln/>
        </p:spPr>
        <p:txBody>
          <a:bodyPr wrap="square" rtlCol="0" anchor="ctr"/>
          <a:lstStyle/>
          <a:p>
            <a:pPr marL="0" indent="0" algn="ctr">
              <a:buNone/>
            </a:pPr>
            <a:r>
              <a:rPr lang="en-US" sz="1900" b="1" dirty="0">
                <a:solidFill>
                  <a:srgbClr val="0A6F73"/>
                </a:solidFill>
              </a:rPr>
              <a:t>Youth &amp; Young Adults</a:t>
            </a:r>
            <a:endParaRPr lang="en-US" sz="1900" dirty="0"/>
          </a:p>
        </p:txBody>
      </p:sp>
      <p:sp>
        <p:nvSpPr>
          <p:cNvPr id="15" name="Text 13"/>
          <p:cNvSpPr/>
          <p:nvPr/>
        </p:nvSpPr>
        <p:spPr>
          <a:xfrm>
            <a:off x="8595360" y="2743201"/>
            <a:ext cx="2834640" cy="1059872"/>
          </a:xfrm>
          <a:prstGeom prst="rect">
            <a:avLst/>
          </a:prstGeom>
          <a:noFill/>
          <a:ln/>
        </p:spPr>
        <p:txBody>
          <a:bodyPr wrap="square" rtlCol="0" anchor="ctr">
            <a:noAutofit/>
          </a:bodyPr>
          <a:lstStyle/>
          <a:p>
            <a:pPr algn="ctr"/>
            <a:r>
              <a:rPr lang="en-US" sz="2000" b="1" dirty="0">
                <a:solidFill>
                  <a:srgbClr val="1D242B"/>
                </a:solidFill>
              </a:rPr>
              <a:t>Submit education, dating, money, career, and future plans to God.</a:t>
            </a:r>
            <a:endParaRPr lang="en-US" sz="2000" b="1" dirty="0"/>
          </a:p>
        </p:txBody>
      </p:sp>
      <p:sp>
        <p:nvSpPr>
          <p:cNvPr id="16" name="Shape 14"/>
          <p:cNvSpPr/>
          <p:nvPr/>
        </p:nvSpPr>
        <p:spPr>
          <a:xfrm>
            <a:off x="777240" y="4544568"/>
            <a:ext cx="10744200" cy="1399032"/>
          </a:xfrm>
          <a:prstGeom prst="rect">
            <a:avLst/>
          </a:prstGeom>
          <a:solidFill>
            <a:srgbClr val="FFFFFF">
              <a:alpha val="97000"/>
            </a:srgbClr>
          </a:solidFill>
          <a:ln w="12700">
            <a:solidFill>
              <a:srgbClr val="EADFC9"/>
            </a:solidFill>
            <a:prstDash val="solid"/>
          </a:ln>
        </p:spPr>
      </p:sp>
      <p:sp>
        <p:nvSpPr>
          <p:cNvPr id="17" name="Text 15"/>
          <p:cNvSpPr/>
          <p:nvPr/>
        </p:nvSpPr>
        <p:spPr>
          <a:xfrm>
            <a:off x="1005840" y="4634345"/>
            <a:ext cx="10287000" cy="833767"/>
          </a:xfrm>
          <a:prstGeom prst="rect">
            <a:avLst/>
          </a:prstGeom>
          <a:noFill/>
          <a:ln/>
        </p:spPr>
        <p:txBody>
          <a:bodyPr wrap="square" rtlCol="0" anchor="ctr">
            <a:normAutofit/>
          </a:bodyPr>
          <a:lstStyle/>
          <a:p>
            <a:pPr marL="0" indent="0" algn="ctr">
              <a:buNone/>
            </a:pPr>
            <a:r>
              <a:rPr lang="en-US" sz="2000" b="1" i="1" dirty="0">
                <a:solidFill>
                  <a:srgbClr val="102033"/>
                </a:solidFill>
              </a:rPr>
              <a:t>“Speak, for Your servant is listening.”</a:t>
            </a:r>
            <a:endParaRPr lang="en-US" sz="2000" b="1" dirty="0"/>
          </a:p>
        </p:txBody>
      </p:sp>
      <p:sp>
        <p:nvSpPr>
          <p:cNvPr id="18" name="Text 16"/>
          <p:cNvSpPr/>
          <p:nvPr/>
        </p:nvSpPr>
        <p:spPr>
          <a:xfrm>
            <a:off x="1005840" y="5413248"/>
            <a:ext cx="10287000" cy="320456"/>
          </a:xfrm>
          <a:prstGeom prst="rect">
            <a:avLst/>
          </a:prstGeom>
          <a:noFill/>
          <a:ln/>
        </p:spPr>
        <p:txBody>
          <a:bodyPr wrap="square" rtlCol="0" anchor="ctr">
            <a:noAutofit/>
          </a:bodyPr>
          <a:lstStyle/>
          <a:p>
            <a:pPr marL="0" indent="0" algn="ctr">
              <a:buNone/>
            </a:pPr>
            <a:r>
              <a:rPr lang="en-US" sz="2000" b="1" dirty="0">
                <a:solidFill>
                  <a:srgbClr val="0A6F73"/>
                </a:solidFill>
              </a:rPr>
              <a:t>1 Samuel 3:10</a:t>
            </a:r>
            <a:endParaRPr lang="en-US"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1">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Personal Response</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31</a:t>
            </a:r>
            <a:endParaRPr lang="en-US" sz="1200" dirty="0"/>
          </a:p>
        </p:txBody>
      </p:sp>
      <p:sp>
        <p:nvSpPr>
          <p:cNvPr id="6" name="Text 4"/>
          <p:cNvSpPr/>
          <p:nvPr/>
        </p:nvSpPr>
        <p:spPr>
          <a:xfrm>
            <a:off x="700887" y="720090"/>
            <a:ext cx="10789920" cy="777240"/>
          </a:xfrm>
          <a:prstGeom prst="rect">
            <a:avLst/>
          </a:prstGeom>
          <a:noFill/>
          <a:ln/>
        </p:spPr>
        <p:txBody>
          <a:bodyPr wrap="square" lIns="0" tIns="0" rIns="0" bIns="0" rtlCol="0" anchor="ctr">
            <a:normAutofit/>
          </a:bodyPr>
          <a:lstStyle/>
          <a:p>
            <a:pPr marL="0" indent="0">
              <a:buNone/>
            </a:pPr>
            <a:r>
              <a:rPr lang="en-US" sz="3000" b="1" u="sng" dirty="0">
                <a:solidFill>
                  <a:srgbClr val="102033"/>
                </a:solidFill>
                <a:latin typeface="Aptos Display" pitchFamily="34" charset="0"/>
                <a:ea typeface="Aptos Display" pitchFamily="34" charset="-122"/>
                <a:cs typeface="Aptos Display" pitchFamily="34" charset="-120"/>
              </a:rPr>
              <a:t>Take one honest step today.</a:t>
            </a:r>
            <a:endParaRPr lang="en-US" sz="3000" u="sng" dirty="0"/>
          </a:p>
        </p:txBody>
      </p:sp>
      <p:sp>
        <p:nvSpPr>
          <p:cNvPr id="7" name="Text 5"/>
          <p:cNvSpPr/>
          <p:nvPr/>
        </p:nvSpPr>
        <p:spPr>
          <a:xfrm>
            <a:off x="868680" y="1569029"/>
            <a:ext cx="6400800" cy="607243"/>
          </a:xfrm>
          <a:prstGeom prst="rect">
            <a:avLst/>
          </a:prstGeom>
          <a:noFill/>
          <a:ln/>
        </p:spPr>
        <p:txBody>
          <a:bodyPr wrap="square" lIns="0" tIns="0" rIns="0" bIns="0" rtlCol="0" anchor="ctr"/>
          <a:lstStyle/>
          <a:p>
            <a:pPr marL="0" indent="0">
              <a:buNone/>
            </a:pPr>
            <a:r>
              <a:rPr lang="en-US" sz="2000" b="1" dirty="0">
                <a:solidFill>
                  <a:srgbClr val="102033"/>
                </a:solidFill>
              </a:rPr>
              <a:t>One voice I need to stop listening to:</a:t>
            </a:r>
            <a:endParaRPr lang="en-US" sz="2000" dirty="0"/>
          </a:p>
        </p:txBody>
      </p:sp>
      <p:sp>
        <p:nvSpPr>
          <p:cNvPr id="8" name="Shape 6"/>
          <p:cNvSpPr/>
          <p:nvPr/>
        </p:nvSpPr>
        <p:spPr>
          <a:xfrm>
            <a:off x="6400800" y="1947672"/>
            <a:ext cx="4800600" cy="0"/>
          </a:xfrm>
          <a:prstGeom prst="line">
            <a:avLst/>
          </a:prstGeom>
          <a:noFill/>
          <a:ln w="15875">
            <a:solidFill>
              <a:srgbClr val="D6C8B6"/>
            </a:solidFill>
            <a:prstDash val="solid"/>
          </a:ln>
        </p:spPr>
      </p:sp>
      <p:sp>
        <p:nvSpPr>
          <p:cNvPr id="9" name="Text 7"/>
          <p:cNvSpPr/>
          <p:nvPr/>
        </p:nvSpPr>
        <p:spPr>
          <a:xfrm>
            <a:off x="868680" y="2319671"/>
            <a:ext cx="6400800" cy="633826"/>
          </a:xfrm>
          <a:prstGeom prst="rect">
            <a:avLst/>
          </a:prstGeom>
          <a:noFill/>
          <a:ln/>
        </p:spPr>
        <p:txBody>
          <a:bodyPr wrap="square" lIns="0" tIns="0" rIns="0" bIns="0" rtlCol="0" anchor="ctr"/>
          <a:lstStyle/>
          <a:p>
            <a:pPr marL="0" indent="0">
              <a:buNone/>
            </a:pPr>
            <a:r>
              <a:rPr lang="en-US" sz="2000" b="1" dirty="0">
                <a:solidFill>
                  <a:srgbClr val="102033"/>
                </a:solidFill>
              </a:rPr>
              <a:t>One truth from Scripture I need to believe:</a:t>
            </a:r>
            <a:endParaRPr lang="en-US" sz="2000" dirty="0"/>
          </a:p>
        </p:txBody>
      </p:sp>
      <p:sp>
        <p:nvSpPr>
          <p:cNvPr id="10" name="Shape 8"/>
          <p:cNvSpPr/>
          <p:nvPr/>
        </p:nvSpPr>
        <p:spPr>
          <a:xfrm>
            <a:off x="6400800" y="2724912"/>
            <a:ext cx="4800600" cy="0"/>
          </a:xfrm>
          <a:prstGeom prst="line">
            <a:avLst/>
          </a:prstGeom>
          <a:noFill/>
          <a:ln w="15875">
            <a:solidFill>
              <a:srgbClr val="D6C8B6"/>
            </a:solidFill>
            <a:prstDash val="solid"/>
          </a:ln>
        </p:spPr>
      </p:sp>
      <p:sp>
        <p:nvSpPr>
          <p:cNvPr id="11" name="Text 9"/>
          <p:cNvSpPr/>
          <p:nvPr/>
        </p:nvSpPr>
        <p:spPr>
          <a:xfrm>
            <a:off x="868680" y="2996325"/>
            <a:ext cx="6400800" cy="609317"/>
          </a:xfrm>
          <a:prstGeom prst="rect">
            <a:avLst/>
          </a:prstGeom>
          <a:noFill/>
          <a:ln/>
        </p:spPr>
        <p:txBody>
          <a:bodyPr wrap="square" lIns="0" tIns="0" rIns="0" bIns="0" rtlCol="0" anchor="ctr"/>
          <a:lstStyle/>
          <a:p>
            <a:pPr marL="0" indent="0">
              <a:buNone/>
            </a:pPr>
            <a:r>
              <a:rPr lang="en-US" sz="2000" b="1" dirty="0">
                <a:solidFill>
                  <a:srgbClr val="102033"/>
                </a:solidFill>
              </a:rPr>
              <a:t>One sinful habit I need to confess:</a:t>
            </a:r>
            <a:endParaRPr lang="en-US" sz="2000" dirty="0"/>
          </a:p>
        </p:txBody>
      </p:sp>
      <p:sp>
        <p:nvSpPr>
          <p:cNvPr id="12" name="Shape 10"/>
          <p:cNvSpPr/>
          <p:nvPr/>
        </p:nvSpPr>
        <p:spPr>
          <a:xfrm>
            <a:off x="6400800" y="3502152"/>
            <a:ext cx="4800600" cy="0"/>
          </a:xfrm>
          <a:prstGeom prst="line">
            <a:avLst/>
          </a:prstGeom>
          <a:noFill/>
          <a:ln w="15875">
            <a:solidFill>
              <a:srgbClr val="D6C8B6"/>
            </a:solidFill>
            <a:prstDash val="solid"/>
          </a:ln>
        </p:spPr>
      </p:sp>
      <p:sp>
        <p:nvSpPr>
          <p:cNvPr id="13" name="Text 11"/>
          <p:cNvSpPr/>
          <p:nvPr/>
        </p:nvSpPr>
        <p:spPr>
          <a:xfrm>
            <a:off x="868680" y="3642645"/>
            <a:ext cx="6400800" cy="609316"/>
          </a:xfrm>
          <a:prstGeom prst="rect">
            <a:avLst/>
          </a:prstGeom>
          <a:noFill/>
          <a:ln/>
        </p:spPr>
        <p:txBody>
          <a:bodyPr wrap="square" lIns="0" tIns="0" rIns="0" bIns="0" rtlCol="0" anchor="ctr"/>
          <a:lstStyle/>
          <a:p>
            <a:pPr marL="0" indent="0">
              <a:buNone/>
            </a:pPr>
            <a:r>
              <a:rPr lang="en-US" sz="2000" b="1" dirty="0">
                <a:solidFill>
                  <a:srgbClr val="102033"/>
                </a:solidFill>
              </a:rPr>
              <a:t>One person I can ask for help:</a:t>
            </a:r>
            <a:endParaRPr lang="en-US" sz="2000" dirty="0"/>
          </a:p>
        </p:txBody>
      </p:sp>
      <p:sp>
        <p:nvSpPr>
          <p:cNvPr id="14" name="Shape 12"/>
          <p:cNvSpPr/>
          <p:nvPr/>
        </p:nvSpPr>
        <p:spPr>
          <a:xfrm>
            <a:off x="6400800" y="4279392"/>
            <a:ext cx="4800600" cy="0"/>
          </a:xfrm>
          <a:prstGeom prst="line">
            <a:avLst/>
          </a:prstGeom>
          <a:noFill/>
          <a:ln w="15875">
            <a:solidFill>
              <a:srgbClr val="D6C8B6"/>
            </a:solidFill>
            <a:prstDash val="solid"/>
          </a:ln>
        </p:spPr>
      </p:sp>
      <p:sp>
        <p:nvSpPr>
          <p:cNvPr id="15" name="Text 13"/>
          <p:cNvSpPr/>
          <p:nvPr/>
        </p:nvSpPr>
        <p:spPr>
          <a:xfrm>
            <a:off x="868680" y="4419884"/>
            <a:ext cx="6400800" cy="609316"/>
          </a:xfrm>
          <a:prstGeom prst="rect">
            <a:avLst/>
          </a:prstGeom>
          <a:noFill/>
          <a:ln/>
        </p:spPr>
        <p:txBody>
          <a:bodyPr wrap="square" lIns="0" tIns="0" rIns="0" bIns="0" rtlCol="0" anchor="ctr"/>
          <a:lstStyle/>
          <a:p>
            <a:pPr marL="0" indent="0">
              <a:buNone/>
            </a:pPr>
            <a:r>
              <a:rPr lang="en-US" sz="2000" b="1" dirty="0">
                <a:solidFill>
                  <a:srgbClr val="102033"/>
                </a:solidFill>
              </a:rPr>
              <a:t>One person I should share the gospel with:</a:t>
            </a:r>
            <a:endParaRPr lang="en-US" sz="2000" dirty="0"/>
          </a:p>
        </p:txBody>
      </p:sp>
      <p:sp>
        <p:nvSpPr>
          <p:cNvPr id="16" name="Shape 14"/>
          <p:cNvSpPr/>
          <p:nvPr/>
        </p:nvSpPr>
        <p:spPr>
          <a:xfrm>
            <a:off x="6400800" y="5056632"/>
            <a:ext cx="4800600" cy="0"/>
          </a:xfrm>
          <a:prstGeom prst="line">
            <a:avLst/>
          </a:prstGeom>
          <a:noFill/>
          <a:ln w="15875">
            <a:solidFill>
              <a:srgbClr val="D6C8B6"/>
            </a:solidFill>
            <a:prstDash val="solid"/>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lnSpcReduction="100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a:p>
            <a:pPr marL="0" indent="0">
              <a:buNone/>
            </a:pP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Main Truth</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3</a:t>
            </a:r>
            <a:endParaRPr lang="en-US" sz="1200" dirty="0"/>
          </a:p>
        </p:txBody>
      </p:sp>
      <p:sp>
        <p:nvSpPr>
          <p:cNvPr id="6" name="Text 4"/>
          <p:cNvSpPr/>
          <p:nvPr/>
        </p:nvSpPr>
        <p:spPr>
          <a:xfrm>
            <a:off x="685800" y="868680"/>
            <a:ext cx="10972800" cy="777240"/>
          </a:xfrm>
          <a:prstGeom prst="rect">
            <a:avLst/>
          </a:prstGeom>
          <a:noFill/>
          <a:ln/>
        </p:spPr>
        <p:txBody>
          <a:bodyPr wrap="square" lIns="0" tIns="0" rIns="0" bIns="0" rtlCol="0" anchor="ctr">
            <a:normAutofit/>
          </a:bodyPr>
          <a:lstStyle/>
          <a:p>
            <a:pPr marL="0" indent="0">
              <a:buNone/>
            </a:pPr>
            <a:r>
              <a:rPr lang="en-US" sz="3100" b="1" dirty="0">
                <a:solidFill>
                  <a:srgbClr val="102033"/>
                </a:solidFill>
                <a:latin typeface="Aptos Display" pitchFamily="34" charset="0"/>
                <a:ea typeface="Aptos Display" pitchFamily="34" charset="-122"/>
                <a:cs typeface="Aptos Display" pitchFamily="34" charset="-120"/>
              </a:rPr>
              <a:t>God speaks — but not every voice is God’s voice.</a:t>
            </a:r>
            <a:endParaRPr lang="en-US" sz="3100" dirty="0"/>
          </a:p>
        </p:txBody>
      </p:sp>
      <p:sp>
        <p:nvSpPr>
          <p:cNvPr id="7" name="Shape 5"/>
          <p:cNvSpPr/>
          <p:nvPr/>
        </p:nvSpPr>
        <p:spPr>
          <a:xfrm>
            <a:off x="777240" y="1828800"/>
            <a:ext cx="10789920" cy="1097280"/>
          </a:xfrm>
          <a:prstGeom prst="roundRect">
            <a:avLst>
              <a:gd name="adj" fmla="val 6667"/>
            </a:avLst>
          </a:prstGeom>
          <a:solidFill>
            <a:srgbClr val="FFFFFF"/>
          </a:solidFill>
          <a:ln w="12700">
            <a:solidFill>
              <a:srgbClr val="E7DDC9"/>
            </a:solidFill>
            <a:prstDash val="solid"/>
          </a:ln>
        </p:spPr>
      </p:sp>
      <p:sp>
        <p:nvSpPr>
          <p:cNvPr id="8" name="Text 6"/>
          <p:cNvSpPr/>
          <p:nvPr/>
        </p:nvSpPr>
        <p:spPr>
          <a:xfrm>
            <a:off x="960120" y="2011680"/>
            <a:ext cx="10424160" cy="731520"/>
          </a:xfrm>
          <a:prstGeom prst="rect">
            <a:avLst/>
          </a:prstGeom>
          <a:noFill/>
          <a:ln/>
        </p:spPr>
        <p:txBody>
          <a:bodyPr wrap="square" lIns="254" tIns="254" rIns="254" bIns="254" rtlCol="0" anchor="ctr">
            <a:normAutofit/>
          </a:bodyPr>
          <a:lstStyle/>
          <a:p>
            <a:pPr marL="0" indent="0">
              <a:buNone/>
            </a:pPr>
            <a:r>
              <a:rPr lang="en-US" b="1" dirty="0">
                <a:solidFill>
                  <a:srgbClr val="1D242B"/>
                </a:solidFill>
              </a:rPr>
              <a:t>We must know Jesus personally, listen with a surrendered heart, filter every message through Scripture, and obey through the power of the Holy Spirit.</a:t>
            </a:r>
            <a:endParaRPr lang="en-US" b="1" dirty="0"/>
          </a:p>
        </p:txBody>
      </p:sp>
      <p:sp>
        <p:nvSpPr>
          <p:cNvPr id="9" name="Text 7"/>
          <p:cNvSpPr/>
          <p:nvPr/>
        </p:nvSpPr>
        <p:spPr>
          <a:xfrm>
            <a:off x="1097280" y="3337560"/>
            <a:ext cx="502920" cy="457200"/>
          </a:xfrm>
          <a:prstGeom prst="rect">
            <a:avLst/>
          </a:prstGeom>
          <a:noFill/>
          <a:ln/>
        </p:spPr>
        <p:txBody>
          <a:bodyPr wrap="square" lIns="0" tIns="0" rIns="0" bIns="0" rtlCol="0" anchor="ctr"/>
          <a:lstStyle/>
          <a:p>
            <a:pPr marL="0" indent="0">
              <a:buNone/>
            </a:pPr>
            <a:r>
              <a:rPr lang="en-US" sz="2000" b="1" dirty="0">
                <a:solidFill>
                  <a:srgbClr val="D8A73F"/>
                </a:solidFill>
              </a:rPr>
              <a:t>01</a:t>
            </a:r>
            <a:endParaRPr lang="en-US" sz="2000" b="1" dirty="0"/>
          </a:p>
        </p:txBody>
      </p:sp>
      <p:sp>
        <p:nvSpPr>
          <p:cNvPr id="10" name="Text 8"/>
          <p:cNvSpPr/>
          <p:nvPr/>
        </p:nvSpPr>
        <p:spPr>
          <a:xfrm>
            <a:off x="1783080" y="3364992"/>
            <a:ext cx="9692640" cy="228600"/>
          </a:xfrm>
          <a:prstGeom prst="rect">
            <a:avLst/>
          </a:prstGeom>
          <a:noFill/>
          <a:ln/>
        </p:spPr>
        <p:txBody>
          <a:bodyPr wrap="square" rtlCol="0" anchor="ctr"/>
          <a:lstStyle/>
          <a:p>
            <a:pPr marL="0" indent="0">
              <a:buNone/>
            </a:pPr>
            <a:r>
              <a:rPr lang="en-US" sz="2000" b="1" dirty="0">
                <a:solidFill>
                  <a:srgbClr val="1D242B"/>
                </a:solidFill>
              </a:rPr>
              <a:t>God can speak to young people.</a:t>
            </a:r>
            <a:endParaRPr lang="en-US" sz="2000" b="1" dirty="0"/>
          </a:p>
        </p:txBody>
      </p:sp>
      <p:sp>
        <p:nvSpPr>
          <p:cNvPr id="11" name="Text 9"/>
          <p:cNvSpPr/>
          <p:nvPr/>
        </p:nvSpPr>
        <p:spPr>
          <a:xfrm>
            <a:off x="1097280" y="3886200"/>
            <a:ext cx="502920" cy="457200"/>
          </a:xfrm>
          <a:prstGeom prst="rect">
            <a:avLst/>
          </a:prstGeom>
          <a:noFill/>
          <a:ln/>
        </p:spPr>
        <p:txBody>
          <a:bodyPr wrap="square" lIns="0" tIns="0" rIns="0" bIns="0" rtlCol="0" anchor="ctr"/>
          <a:lstStyle/>
          <a:p>
            <a:pPr marL="0" indent="0">
              <a:buNone/>
            </a:pPr>
            <a:r>
              <a:rPr lang="en-US" sz="2000" b="1" dirty="0">
                <a:solidFill>
                  <a:srgbClr val="D8A73F"/>
                </a:solidFill>
              </a:rPr>
              <a:t>02</a:t>
            </a:r>
            <a:endParaRPr lang="en-US" sz="2000" b="1" dirty="0"/>
          </a:p>
        </p:txBody>
      </p:sp>
      <p:sp>
        <p:nvSpPr>
          <p:cNvPr id="12" name="Text 10"/>
          <p:cNvSpPr/>
          <p:nvPr/>
        </p:nvSpPr>
        <p:spPr>
          <a:xfrm>
            <a:off x="1783080" y="3913632"/>
            <a:ext cx="9692640" cy="228600"/>
          </a:xfrm>
          <a:prstGeom prst="rect">
            <a:avLst/>
          </a:prstGeom>
          <a:noFill/>
          <a:ln/>
        </p:spPr>
        <p:txBody>
          <a:bodyPr wrap="square" rtlCol="0" anchor="ctr"/>
          <a:lstStyle/>
          <a:p>
            <a:pPr marL="0" indent="0">
              <a:buNone/>
            </a:pPr>
            <a:r>
              <a:rPr lang="en-US" sz="2000" b="1" dirty="0">
                <a:solidFill>
                  <a:srgbClr val="1D242B"/>
                </a:solidFill>
              </a:rPr>
              <a:t>Hearing begins with salvation and relationship with Jesus.</a:t>
            </a:r>
            <a:endParaRPr lang="en-US" sz="2000" b="1" dirty="0"/>
          </a:p>
        </p:txBody>
      </p:sp>
      <p:sp>
        <p:nvSpPr>
          <p:cNvPr id="13" name="Text 11"/>
          <p:cNvSpPr/>
          <p:nvPr/>
        </p:nvSpPr>
        <p:spPr>
          <a:xfrm>
            <a:off x="1097280" y="4434840"/>
            <a:ext cx="502920" cy="457200"/>
          </a:xfrm>
          <a:prstGeom prst="rect">
            <a:avLst/>
          </a:prstGeom>
          <a:noFill/>
          <a:ln/>
        </p:spPr>
        <p:txBody>
          <a:bodyPr wrap="square" lIns="0" tIns="0" rIns="0" bIns="0" rtlCol="0" anchor="ctr"/>
          <a:lstStyle/>
          <a:p>
            <a:pPr marL="0" indent="0">
              <a:buNone/>
            </a:pPr>
            <a:r>
              <a:rPr lang="en-US" sz="2000" b="1" dirty="0">
                <a:solidFill>
                  <a:srgbClr val="D8A73F"/>
                </a:solidFill>
              </a:rPr>
              <a:t>03</a:t>
            </a:r>
            <a:endParaRPr lang="en-US" sz="2000" b="1" dirty="0"/>
          </a:p>
        </p:txBody>
      </p:sp>
      <p:sp>
        <p:nvSpPr>
          <p:cNvPr id="14" name="Text 12"/>
          <p:cNvSpPr/>
          <p:nvPr/>
        </p:nvSpPr>
        <p:spPr>
          <a:xfrm>
            <a:off x="1783080" y="4462272"/>
            <a:ext cx="9692640" cy="228600"/>
          </a:xfrm>
          <a:prstGeom prst="rect">
            <a:avLst/>
          </a:prstGeom>
          <a:noFill/>
          <a:ln/>
        </p:spPr>
        <p:txBody>
          <a:bodyPr wrap="square" rtlCol="0" anchor="ctr"/>
          <a:lstStyle/>
          <a:p>
            <a:pPr marL="0" indent="0">
              <a:buNone/>
            </a:pPr>
            <a:r>
              <a:rPr lang="en-US" sz="2000" b="1" dirty="0">
                <a:solidFill>
                  <a:srgbClr val="1D242B"/>
                </a:solidFill>
              </a:rPr>
              <a:t>Every voice must be tested by Scripture, fruit, prayer, and counsel.</a:t>
            </a:r>
            <a:endParaRPr lang="en-US" sz="2000" b="1" dirty="0"/>
          </a:p>
        </p:txBody>
      </p:sp>
      <p:sp>
        <p:nvSpPr>
          <p:cNvPr id="15" name="Text 13"/>
          <p:cNvSpPr/>
          <p:nvPr/>
        </p:nvSpPr>
        <p:spPr>
          <a:xfrm>
            <a:off x="1097280" y="4983480"/>
            <a:ext cx="502920" cy="457200"/>
          </a:xfrm>
          <a:prstGeom prst="rect">
            <a:avLst/>
          </a:prstGeom>
          <a:noFill/>
          <a:ln/>
        </p:spPr>
        <p:txBody>
          <a:bodyPr wrap="square" lIns="0" tIns="0" rIns="0" bIns="0" rtlCol="0" anchor="ctr"/>
          <a:lstStyle/>
          <a:p>
            <a:pPr marL="0" indent="0">
              <a:buNone/>
            </a:pPr>
            <a:r>
              <a:rPr lang="en-US" sz="2000" b="1" dirty="0">
                <a:solidFill>
                  <a:srgbClr val="D8A73F"/>
                </a:solidFill>
              </a:rPr>
              <a:t>04</a:t>
            </a:r>
            <a:endParaRPr lang="en-US" sz="2000" b="1" dirty="0"/>
          </a:p>
        </p:txBody>
      </p:sp>
      <p:sp>
        <p:nvSpPr>
          <p:cNvPr id="16" name="Text 14"/>
          <p:cNvSpPr/>
          <p:nvPr/>
        </p:nvSpPr>
        <p:spPr>
          <a:xfrm>
            <a:off x="1783080" y="5010912"/>
            <a:ext cx="9692640" cy="228600"/>
          </a:xfrm>
          <a:prstGeom prst="rect">
            <a:avLst/>
          </a:prstGeom>
          <a:noFill/>
          <a:ln/>
        </p:spPr>
        <p:txBody>
          <a:bodyPr wrap="square" rtlCol="0" anchor="ctr"/>
          <a:lstStyle/>
          <a:p>
            <a:pPr marL="0" indent="0">
              <a:buNone/>
            </a:pPr>
            <a:r>
              <a:rPr lang="en-US" sz="2000" b="1" dirty="0">
                <a:solidFill>
                  <a:srgbClr val="1D242B"/>
                </a:solidFill>
              </a:rPr>
              <a:t>God’s voice leads to obedience, holiness, and mission.</a:t>
            </a:r>
            <a:endParaRPr lang="en-US" sz="2000"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4">
    <p:bg>
      <p:bgPr>
        <a:solidFill>
          <a:srgbClr val="FBF8F2"/>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9902F044-7660-415C-FA65-2207AC44C391}"/>
              </a:ext>
            </a:extLst>
          </p:cNvPr>
          <p:cNvPicPr>
            <a:picLocks noChangeAspect="1"/>
          </p:cNvPicPr>
          <p:nvPr/>
        </p:nvPicPr>
        <p:blipFill>
          <a:blip r:embed="rId3"/>
          <a:srcRect b="7783"/>
          <a:stretch>
            <a:fillRect/>
          </a:stretch>
        </p:blipFill>
        <p:spPr>
          <a:xfrm>
            <a:off x="-305" y="1"/>
            <a:ext cx="12191694" cy="6857999"/>
          </a:xfrm>
          <a:prstGeom prst="rect">
            <a:avLst/>
          </a:prstGeom>
        </p:spPr>
      </p:pic>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pPr marL="0" indent="0">
              <a:buNone/>
            </a:pPr>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Altar Call</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750" dirty="0">
                <a:solidFill>
                  <a:srgbClr val="64748B"/>
                </a:solidFill>
              </a:rPr>
              <a:t>Sia Sianpu  •  HMC Youth Camp 2026  •  34</a:t>
            </a:r>
            <a:endParaRPr lang="en-US" sz="750" dirty="0"/>
          </a:p>
        </p:txBody>
      </p:sp>
      <p:sp>
        <p:nvSpPr>
          <p:cNvPr id="7" name="Shape 4"/>
          <p:cNvSpPr/>
          <p:nvPr/>
        </p:nvSpPr>
        <p:spPr>
          <a:xfrm>
            <a:off x="305" y="512064"/>
            <a:ext cx="12191695" cy="6327648"/>
          </a:xfrm>
          <a:prstGeom prst="rect">
            <a:avLst/>
          </a:prstGeom>
          <a:solidFill>
            <a:srgbClr val="102033">
              <a:alpha val="68000"/>
            </a:srgbClr>
          </a:solidFill>
          <a:ln w="12700">
            <a:solidFill>
              <a:srgbClr val="102033">
                <a:alpha val="0"/>
              </a:srgbClr>
            </a:solidFill>
            <a:prstDash val="solid"/>
          </a:ln>
        </p:spPr>
        <p:txBody>
          <a:bodyPr/>
          <a:lstStyle/>
          <a:p>
            <a:endParaRPr lang="en-US" dirty="0"/>
          </a:p>
        </p:txBody>
      </p:sp>
      <p:sp>
        <p:nvSpPr>
          <p:cNvPr id="8" name="Text 5"/>
          <p:cNvSpPr/>
          <p:nvPr/>
        </p:nvSpPr>
        <p:spPr>
          <a:xfrm>
            <a:off x="685800" y="868680"/>
            <a:ext cx="10789920" cy="777240"/>
          </a:xfrm>
          <a:prstGeom prst="rect">
            <a:avLst/>
          </a:prstGeom>
          <a:noFill/>
          <a:ln/>
        </p:spPr>
        <p:txBody>
          <a:bodyPr wrap="square" lIns="0" tIns="0" rIns="0" bIns="0" rtlCol="0" anchor="ctr">
            <a:normAutofit/>
          </a:bodyPr>
          <a:lstStyle/>
          <a:p>
            <a:pPr marL="0" indent="0">
              <a:buNone/>
            </a:pPr>
            <a:r>
              <a:rPr lang="en-US" sz="4000" b="1" dirty="0">
                <a:solidFill>
                  <a:srgbClr val="FFFF00"/>
                </a:solidFill>
                <a:latin typeface="Aptos Display" pitchFamily="34" charset="0"/>
                <a:ea typeface="Aptos Display" pitchFamily="34" charset="-122"/>
                <a:cs typeface="Aptos Display" pitchFamily="34" charset="-120"/>
              </a:rPr>
              <a:t>Come Respond to God</a:t>
            </a:r>
            <a:endParaRPr lang="en-US" sz="4000" dirty="0">
              <a:solidFill>
                <a:srgbClr val="FFFF00"/>
              </a:solidFill>
            </a:endParaRPr>
          </a:p>
        </p:txBody>
      </p:sp>
      <p:sp>
        <p:nvSpPr>
          <p:cNvPr id="9" name="Shape 6"/>
          <p:cNvSpPr/>
          <p:nvPr/>
        </p:nvSpPr>
        <p:spPr>
          <a:xfrm>
            <a:off x="822960" y="1876806"/>
            <a:ext cx="4983480" cy="1850203"/>
          </a:xfrm>
          <a:prstGeom prst="roundRect">
            <a:avLst>
              <a:gd name="adj" fmla="val 8889"/>
            </a:avLst>
          </a:prstGeom>
          <a:solidFill>
            <a:srgbClr val="FBF8F2">
              <a:alpha val="92000"/>
            </a:srgbClr>
          </a:solidFill>
          <a:ln w="12700">
            <a:solidFill>
              <a:srgbClr val="D8A73F"/>
            </a:solidFill>
            <a:prstDash val="solid"/>
          </a:ln>
        </p:spPr>
      </p:sp>
      <p:sp>
        <p:nvSpPr>
          <p:cNvPr id="10" name="Text 7"/>
          <p:cNvSpPr/>
          <p:nvPr/>
        </p:nvSpPr>
        <p:spPr>
          <a:xfrm>
            <a:off x="1024128" y="2406361"/>
            <a:ext cx="1600200" cy="787908"/>
          </a:xfrm>
          <a:prstGeom prst="rect">
            <a:avLst/>
          </a:prstGeom>
          <a:noFill/>
          <a:ln/>
        </p:spPr>
        <p:txBody>
          <a:bodyPr wrap="square" lIns="0" tIns="0" rIns="0" bIns="0" rtlCol="0" anchor="ctr"/>
          <a:lstStyle/>
          <a:p>
            <a:pPr marL="0" indent="0">
              <a:buNone/>
            </a:pPr>
            <a:r>
              <a:rPr lang="en-US" sz="1700" b="1" dirty="0">
                <a:solidFill>
                  <a:srgbClr val="FF0000"/>
                </a:solidFill>
              </a:rPr>
              <a:t>Salvation</a:t>
            </a:r>
            <a:endParaRPr lang="en-US" sz="1700" dirty="0">
              <a:solidFill>
                <a:srgbClr val="FF0000"/>
              </a:solidFill>
            </a:endParaRPr>
          </a:p>
        </p:txBody>
      </p:sp>
      <p:sp>
        <p:nvSpPr>
          <p:cNvPr id="11" name="Text 8"/>
          <p:cNvSpPr/>
          <p:nvPr/>
        </p:nvSpPr>
        <p:spPr>
          <a:xfrm>
            <a:off x="2545773" y="2455233"/>
            <a:ext cx="3013196" cy="644652"/>
          </a:xfrm>
          <a:prstGeom prst="rect">
            <a:avLst/>
          </a:prstGeom>
          <a:noFill/>
          <a:ln/>
        </p:spPr>
        <p:txBody>
          <a:bodyPr wrap="square" lIns="0" tIns="0" rIns="0" bIns="0" rtlCol="0" anchor="ctr">
            <a:normAutofit/>
          </a:bodyPr>
          <a:lstStyle/>
          <a:p>
            <a:pPr marL="0" indent="0">
              <a:buNone/>
            </a:pPr>
            <a:r>
              <a:rPr lang="en-US" sz="2000" b="1" dirty="0"/>
              <a:t>Receive Jesus personally</a:t>
            </a:r>
          </a:p>
        </p:txBody>
      </p:sp>
      <p:sp>
        <p:nvSpPr>
          <p:cNvPr id="12" name="Shape 9"/>
          <p:cNvSpPr/>
          <p:nvPr/>
        </p:nvSpPr>
        <p:spPr>
          <a:xfrm>
            <a:off x="6400800" y="1876806"/>
            <a:ext cx="4983480" cy="1811967"/>
          </a:xfrm>
          <a:prstGeom prst="roundRect">
            <a:avLst>
              <a:gd name="adj" fmla="val 8889"/>
            </a:avLst>
          </a:prstGeom>
          <a:solidFill>
            <a:srgbClr val="FBF8F2">
              <a:alpha val="92000"/>
            </a:srgbClr>
          </a:solidFill>
          <a:ln w="12700">
            <a:solidFill>
              <a:srgbClr val="D8A73F"/>
            </a:solidFill>
            <a:prstDash val="solid"/>
          </a:ln>
        </p:spPr>
      </p:sp>
      <p:sp>
        <p:nvSpPr>
          <p:cNvPr id="13" name="Text 10"/>
          <p:cNvSpPr/>
          <p:nvPr/>
        </p:nvSpPr>
        <p:spPr>
          <a:xfrm>
            <a:off x="6629095" y="2407954"/>
            <a:ext cx="1600200" cy="787908"/>
          </a:xfrm>
          <a:prstGeom prst="rect">
            <a:avLst/>
          </a:prstGeom>
          <a:noFill/>
          <a:ln/>
        </p:spPr>
        <p:txBody>
          <a:bodyPr wrap="square" lIns="0" tIns="0" rIns="0" bIns="0" rtlCol="0" anchor="ctr"/>
          <a:lstStyle/>
          <a:p>
            <a:pPr marL="0" indent="0">
              <a:buNone/>
            </a:pPr>
            <a:r>
              <a:rPr lang="en-US" sz="1700" b="1" dirty="0">
                <a:solidFill>
                  <a:srgbClr val="FF0000"/>
                </a:solidFill>
              </a:rPr>
              <a:t>Restoration</a:t>
            </a:r>
            <a:endParaRPr lang="en-US" sz="1700" dirty="0">
              <a:solidFill>
                <a:srgbClr val="FF0000"/>
              </a:solidFill>
            </a:endParaRPr>
          </a:p>
        </p:txBody>
      </p:sp>
      <p:sp>
        <p:nvSpPr>
          <p:cNvPr id="14" name="Text 11"/>
          <p:cNvSpPr/>
          <p:nvPr/>
        </p:nvSpPr>
        <p:spPr>
          <a:xfrm>
            <a:off x="8063345" y="2460463"/>
            <a:ext cx="3090200" cy="644652"/>
          </a:xfrm>
          <a:prstGeom prst="rect">
            <a:avLst/>
          </a:prstGeom>
          <a:noFill/>
          <a:ln/>
        </p:spPr>
        <p:txBody>
          <a:bodyPr wrap="square" lIns="0" tIns="0" rIns="0" bIns="0" rtlCol="0" anchor="ctr">
            <a:normAutofit/>
          </a:bodyPr>
          <a:lstStyle/>
          <a:p>
            <a:pPr marL="0" indent="0">
              <a:buNone/>
            </a:pPr>
            <a:r>
              <a:rPr lang="en-US" sz="2000" b="1" dirty="0"/>
              <a:t>Return from wrong voices</a:t>
            </a:r>
          </a:p>
        </p:txBody>
      </p:sp>
      <p:sp>
        <p:nvSpPr>
          <p:cNvPr id="15" name="Shape 12"/>
          <p:cNvSpPr/>
          <p:nvPr/>
        </p:nvSpPr>
        <p:spPr>
          <a:xfrm>
            <a:off x="822960" y="3957897"/>
            <a:ext cx="4983480" cy="2031424"/>
          </a:xfrm>
          <a:prstGeom prst="roundRect">
            <a:avLst>
              <a:gd name="adj" fmla="val 8889"/>
            </a:avLst>
          </a:prstGeom>
          <a:solidFill>
            <a:srgbClr val="FBF8F2">
              <a:alpha val="92000"/>
            </a:srgbClr>
          </a:solidFill>
          <a:ln w="12700">
            <a:solidFill>
              <a:srgbClr val="D8A73F"/>
            </a:solidFill>
            <a:prstDash val="solid"/>
          </a:ln>
        </p:spPr>
      </p:sp>
      <p:sp>
        <p:nvSpPr>
          <p:cNvPr id="16" name="Text 13"/>
          <p:cNvSpPr/>
          <p:nvPr/>
        </p:nvSpPr>
        <p:spPr>
          <a:xfrm>
            <a:off x="1101852" y="4719966"/>
            <a:ext cx="1600200" cy="787908"/>
          </a:xfrm>
          <a:prstGeom prst="rect">
            <a:avLst/>
          </a:prstGeom>
          <a:noFill/>
          <a:ln/>
        </p:spPr>
        <p:txBody>
          <a:bodyPr wrap="square" lIns="0" tIns="0" rIns="0" bIns="0" rtlCol="0" anchor="ctr"/>
          <a:lstStyle/>
          <a:p>
            <a:pPr marL="0" indent="0">
              <a:buNone/>
            </a:pPr>
            <a:r>
              <a:rPr lang="en-US" sz="1700" b="1" dirty="0">
                <a:solidFill>
                  <a:srgbClr val="FF0000"/>
                </a:solidFill>
              </a:rPr>
              <a:t>Discernment</a:t>
            </a:r>
            <a:endParaRPr lang="en-US" sz="1700" dirty="0">
              <a:solidFill>
                <a:srgbClr val="FF0000"/>
              </a:solidFill>
            </a:endParaRPr>
          </a:p>
        </p:txBody>
      </p:sp>
      <p:sp>
        <p:nvSpPr>
          <p:cNvPr id="17" name="Text 14"/>
          <p:cNvSpPr/>
          <p:nvPr/>
        </p:nvSpPr>
        <p:spPr>
          <a:xfrm>
            <a:off x="2702052" y="4722460"/>
            <a:ext cx="2850642" cy="644652"/>
          </a:xfrm>
          <a:prstGeom prst="rect">
            <a:avLst/>
          </a:prstGeom>
          <a:noFill/>
          <a:ln/>
        </p:spPr>
        <p:txBody>
          <a:bodyPr wrap="square" lIns="0" tIns="0" rIns="0" bIns="0" rtlCol="0" anchor="ctr">
            <a:normAutofit/>
          </a:bodyPr>
          <a:lstStyle/>
          <a:p>
            <a:pPr marL="0" indent="0">
              <a:buNone/>
            </a:pPr>
            <a:r>
              <a:rPr lang="en-US" sz="2000" b="1" dirty="0"/>
              <a:t>Learn to filter and test</a:t>
            </a:r>
          </a:p>
        </p:txBody>
      </p:sp>
      <p:sp>
        <p:nvSpPr>
          <p:cNvPr id="18" name="Shape 15"/>
          <p:cNvSpPr/>
          <p:nvPr/>
        </p:nvSpPr>
        <p:spPr>
          <a:xfrm>
            <a:off x="6400800" y="3957897"/>
            <a:ext cx="4983480" cy="2031424"/>
          </a:xfrm>
          <a:prstGeom prst="roundRect">
            <a:avLst>
              <a:gd name="adj" fmla="val 8889"/>
            </a:avLst>
          </a:prstGeom>
          <a:solidFill>
            <a:srgbClr val="FBF8F2">
              <a:alpha val="92000"/>
            </a:srgbClr>
          </a:solidFill>
          <a:ln w="12700">
            <a:solidFill>
              <a:srgbClr val="D8A73F"/>
            </a:solidFill>
            <a:prstDash val="solid"/>
          </a:ln>
        </p:spPr>
      </p:sp>
      <p:sp>
        <p:nvSpPr>
          <p:cNvPr id="19" name="Text 16"/>
          <p:cNvSpPr/>
          <p:nvPr/>
        </p:nvSpPr>
        <p:spPr>
          <a:xfrm>
            <a:off x="6743700" y="4579655"/>
            <a:ext cx="1600200" cy="787908"/>
          </a:xfrm>
          <a:prstGeom prst="rect">
            <a:avLst/>
          </a:prstGeom>
          <a:noFill/>
          <a:ln/>
        </p:spPr>
        <p:txBody>
          <a:bodyPr wrap="square" lIns="0" tIns="0" rIns="0" bIns="0" rtlCol="0" anchor="ctr"/>
          <a:lstStyle/>
          <a:p>
            <a:pPr marL="0" indent="0">
              <a:buNone/>
            </a:pPr>
            <a:r>
              <a:rPr lang="en-US" sz="1700" b="1" dirty="0">
                <a:solidFill>
                  <a:srgbClr val="FF0000"/>
                </a:solidFill>
              </a:rPr>
              <a:t>Empowerment</a:t>
            </a:r>
            <a:endParaRPr lang="en-US" sz="1700" dirty="0">
              <a:solidFill>
                <a:srgbClr val="FF0000"/>
              </a:solidFill>
            </a:endParaRPr>
          </a:p>
        </p:txBody>
      </p:sp>
      <p:sp>
        <p:nvSpPr>
          <p:cNvPr id="20" name="Text 17"/>
          <p:cNvSpPr/>
          <p:nvPr/>
        </p:nvSpPr>
        <p:spPr>
          <a:xfrm>
            <a:off x="8427027" y="4602930"/>
            <a:ext cx="2694363" cy="644652"/>
          </a:xfrm>
          <a:prstGeom prst="rect">
            <a:avLst/>
          </a:prstGeom>
          <a:noFill/>
          <a:ln/>
        </p:spPr>
        <p:txBody>
          <a:bodyPr wrap="square" lIns="0" tIns="0" rIns="0" bIns="0" rtlCol="0" anchor="ctr">
            <a:normAutofit/>
          </a:bodyPr>
          <a:lstStyle/>
          <a:p>
            <a:pPr marL="0" indent="0">
              <a:buNone/>
            </a:pPr>
            <a:r>
              <a:rPr lang="en-US" sz="2000" b="1" dirty="0"/>
              <a:t>Receive boldness and strength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5">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Corporate Consecration Prayer</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35</a:t>
            </a:r>
            <a:endParaRPr lang="en-US" sz="1200" dirty="0"/>
          </a:p>
        </p:txBody>
      </p:sp>
      <p:sp>
        <p:nvSpPr>
          <p:cNvPr id="6" name="Text 4"/>
          <p:cNvSpPr/>
          <p:nvPr/>
        </p:nvSpPr>
        <p:spPr>
          <a:xfrm>
            <a:off x="685800" y="777240"/>
            <a:ext cx="10972800" cy="777240"/>
          </a:xfrm>
          <a:prstGeom prst="rect">
            <a:avLst/>
          </a:prstGeom>
          <a:noFill/>
          <a:ln/>
        </p:spPr>
        <p:txBody>
          <a:bodyPr wrap="square" lIns="0" tIns="0" rIns="0" bIns="0" rtlCol="0" anchor="ctr">
            <a:normAutofit/>
          </a:bodyPr>
          <a:lstStyle/>
          <a:p>
            <a:pPr marL="0" indent="0">
              <a:buNone/>
            </a:pPr>
            <a:r>
              <a:rPr lang="en-US" sz="3200" b="1" dirty="0">
                <a:solidFill>
                  <a:srgbClr val="102033"/>
                </a:solidFill>
                <a:latin typeface="Aptos Display" pitchFamily="34" charset="0"/>
                <a:ea typeface="Aptos Display" pitchFamily="34" charset="-122"/>
                <a:cs typeface="Aptos Display" pitchFamily="34" charset="-120"/>
              </a:rPr>
              <a:t>Speak, Lord, for Your servants are listening.</a:t>
            </a:r>
            <a:endParaRPr lang="en-US" sz="3200" dirty="0"/>
          </a:p>
        </p:txBody>
      </p:sp>
      <p:sp>
        <p:nvSpPr>
          <p:cNvPr id="7" name="Shape 5"/>
          <p:cNvSpPr/>
          <p:nvPr/>
        </p:nvSpPr>
        <p:spPr>
          <a:xfrm>
            <a:off x="777240" y="1691640"/>
            <a:ext cx="10744200" cy="3566160"/>
          </a:xfrm>
          <a:prstGeom prst="roundRect">
            <a:avLst>
              <a:gd name="adj" fmla="val 2051"/>
            </a:avLst>
          </a:prstGeom>
          <a:solidFill>
            <a:srgbClr val="FFFDF7"/>
          </a:solidFill>
          <a:ln w="12700">
            <a:solidFill>
              <a:srgbClr val="E7DDC9"/>
            </a:solidFill>
            <a:prstDash val="solid"/>
          </a:ln>
        </p:spPr>
      </p:sp>
      <p:sp>
        <p:nvSpPr>
          <p:cNvPr id="8" name="Text 6"/>
          <p:cNvSpPr/>
          <p:nvPr/>
        </p:nvSpPr>
        <p:spPr>
          <a:xfrm>
            <a:off x="960120" y="1874520"/>
            <a:ext cx="10378440" cy="3200400"/>
          </a:xfrm>
          <a:prstGeom prst="rect">
            <a:avLst/>
          </a:prstGeom>
          <a:noFill/>
          <a:ln/>
        </p:spPr>
        <p:txBody>
          <a:bodyPr wrap="square" lIns="254" tIns="254" rIns="254" bIns="254" rtlCol="0" anchor="ctr">
            <a:normAutofit/>
          </a:bodyPr>
          <a:lstStyle/>
          <a:p>
            <a:pPr marL="342900" indent="-342900">
              <a:buFont typeface="Arial" panose="020B0604020202020204" pitchFamily="34" charset="0"/>
              <a:buChar char="•"/>
            </a:pPr>
            <a:r>
              <a:rPr lang="en-US" sz="2000" b="1" dirty="0">
                <a:solidFill>
                  <a:srgbClr val="1D242B"/>
                </a:solidFill>
              </a:rPr>
              <a:t>Father, thank You that You have spoken through Your Son, Your written Word, and the Holy Spirit.</a:t>
            </a:r>
          </a:p>
          <a:p>
            <a:pPr marL="342900" indent="-342900">
              <a:buFont typeface="Arial" panose="020B0604020202020204" pitchFamily="34" charset="0"/>
              <a:buChar char="•"/>
            </a:pPr>
            <a:r>
              <a:rPr lang="en-US" sz="2000" b="1" dirty="0">
                <a:solidFill>
                  <a:srgbClr val="1D242B"/>
                </a:solidFill>
              </a:rPr>
              <a:t>Forgive us for listening more carefully to culture, fear, temptation, personal desire, and human approval than to You.</a:t>
            </a:r>
          </a:p>
          <a:p>
            <a:pPr marL="342900" indent="-342900">
              <a:buFont typeface="Arial" panose="020B0604020202020204" pitchFamily="34" charset="0"/>
              <a:buChar char="•"/>
            </a:pPr>
            <a:r>
              <a:rPr lang="en-US" sz="2000" b="1" dirty="0">
                <a:solidFill>
                  <a:srgbClr val="1D242B"/>
                </a:solidFill>
              </a:rPr>
              <a:t>Renew our minds through Scripture.</a:t>
            </a:r>
          </a:p>
          <a:p>
            <a:pPr marL="342900" indent="-342900">
              <a:buFont typeface="Arial" panose="020B0604020202020204" pitchFamily="34" charset="0"/>
              <a:buChar char="•"/>
            </a:pPr>
            <a:r>
              <a:rPr lang="en-US" sz="2000" b="1" dirty="0">
                <a:solidFill>
                  <a:srgbClr val="1D242B"/>
                </a:solidFill>
              </a:rPr>
              <a:t>Teach us to test every voice through the gospel, Your Word, Your holy character, sanctification, spiritual fruit, prayer, wise counsel, and faithful responsibility.</a:t>
            </a:r>
          </a:p>
          <a:p>
            <a:pPr marL="342900" indent="-342900">
              <a:buFont typeface="Arial" panose="020B0604020202020204" pitchFamily="34" charset="0"/>
              <a:buChar char="•"/>
            </a:pPr>
            <a:r>
              <a:rPr lang="en-US" sz="2000" b="1" dirty="0">
                <a:solidFill>
                  <a:srgbClr val="1D242B"/>
                </a:solidFill>
              </a:rPr>
              <a:t>Holy Spirit, glorify Jesus, guide us into truth, convict us of sin, comfort us in pain, and empower us to obey. In Jesus’ name, amen.</a:t>
            </a:r>
            <a:endParaRPr lang="en-US" sz="2000" b="1" dirty="0"/>
          </a:p>
        </p:txBody>
      </p:sp>
      <p:sp>
        <p:nvSpPr>
          <p:cNvPr id="9" name="Shape 7"/>
          <p:cNvSpPr/>
          <p:nvPr/>
        </p:nvSpPr>
        <p:spPr>
          <a:xfrm>
            <a:off x="777240" y="5468112"/>
            <a:ext cx="10744200" cy="960120"/>
          </a:xfrm>
          <a:prstGeom prst="rect">
            <a:avLst/>
          </a:prstGeom>
          <a:solidFill>
            <a:srgbClr val="FFFFFF">
              <a:alpha val="97000"/>
            </a:srgbClr>
          </a:solidFill>
          <a:ln w="12700">
            <a:solidFill>
              <a:srgbClr val="EADFC9"/>
            </a:solidFill>
            <a:prstDash val="solid"/>
          </a:ln>
        </p:spPr>
      </p:sp>
      <p:sp>
        <p:nvSpPr>
          <p:cNvPr id="10" name="Text 8"/>
          <p:cNvSpPr/>
          <p:nvPr/>
        </p:nvSpPr>
        <p:spPr>
          <a:xfrm>
            <a:off x="1005840" y="5650992"/>
            <a:ext cx="10287000" cy="301752"/>
          </a:xfrm>
          <a:prstGeom prst="rect">
            <a:avLst/>
          </a:prstGeom>
          <a:noFill/>
          <a:ln/>
        </p:spPr>
        <p:txBody>
          <a:bodyPr wrap="square" rtlCol="0" anchor="ctr">
            <a:noAutofit/>
          </a:bodyPr>
          <a:lstStyle/>
          <a:p>
            <a:pPr marL="0" indent="0" algn="ctr">
              <a:buNone/>
            </a:pPr>
            <a:r>
              <a:rPr lang="en-US" sz="2000" b="1" i="1" dirty="0">
                <a:solidFill>
                  <a:srgbClr val="102033"/>
                </a:solidFill>
              </a:rPr>
              <a:t>“You will receive power…and you will be My witnesses.”</a:t>
            </a:r>
            <a:endParaRPr lang="en-US" sz="2000" b="1" dirty="0"/>
          </a:p>
        </p:txBody>
      </p:sp>
      <p:sp>
        <p:nvSpPr>
          <p:cNvPr id="11" name="Text 9"/>
          <p:cNvSpPr/>
          <p:nvPr/>
        </p:nvSpPr>
        <p:spPr>
          <a:xfrm>
            <a:off x="1005840" y="6035040"/>
            <a:ext cx="10287000" cy="210312"/>
          </a:xfrm>
          <a:prstGeom prst="rect">
            <a:avLst/>
          </a:prstGeom>
          <a:noFill/>
          <a:ln/>
        </p:spPr>
        <p:txBody>
          <a:bodyPr wrap="square" rtlCol="0" anchor="ctr">
            <a:noAutofit/>
          </a:bodyPr>
          <a:lstStyle/>
          <a:p>
            <a:pPr marL="0" indent="0" algn="ctr">
              <a:buNone/>
            </a:pPr>
            <a:r>
              <a:rPr lang="en-US" b="1" dirty="0">
                <a:solidFill>
                  <a:srgbClr val="0A6F73"/>
                </a:solidFill>
              </a:rPr>
              <a:t>Acts 1:8 </a:t>
            </a:r>
            <a:endParaRPr lang="en-US"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6">
    <p:bg>
      <p:bgPr>
        <a:solidFill>
          <a:srgbClr val="FBF8F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06F49A-2572-93C5-DF64-15E54CF1D1E8}"/>
              </a:ext>
            </a:extLst>
          </p:cNvPr>
          <p:cNvPicPr>
            <a:picLocks noChangeAspect="1"/>
          </p:cNvPicPr>
          <p:nvPr/>
        </p:nvPicPr>
        <p:blipFill>
          <a:blip r:embed="rId3"/>
          <a:srcRect b="12787"/>
          <a:stretch>
            <a:fillRect/>
          </a:stretch>
        </p:blipFill>
        <p:spPr>
          <a:xfrm>
            <a:off x="306" y="0"/>
            <a:ext cx="12191694" cy="7081521"/>
          </a:xfrm>
          <a:prstGeom prst="rect">
            <a:avLst/>
          </a:prstGeom>
        </p:spPr>
      </p:pic>
      <p:sp>
        <p:nvSpPr>
          <p:cNvPr id="3" name="Shape 0"/>
          <p:cNvSpPr/>
          <p:nvPr/>
        </p:nvSpPr>
        <p:spPr>
          <a:xfrm>
            <a:off x="-1" y="365760"/>
            <a:ext cx="12191695" cy="6715761"/>
          </a:xfrm>
          <a:prstGeom prst="rect">
            <a:avLst/>
          </a:prstGeom>
          <a:solidFill>
            <a:srgbClr val="102033">
              <a:alpha val="65000"/>
            </a:srgbClr>
          </a:solidFill>
          <a:ln w="12700">
            <a:solidFill>
              <a:srgbClr val="102033">
                <a:alpha val="0"/>
              </a:srgbClr>
            </a:solidFill>
            <a:prstDash val="solid"/>
          </a:ln>
        </p:spPr>
      </p:sp>
      <p:sp>
        <p:nvSpPr>
          <p:cNvPr id="4" name="Text 1"/>
          <p:cNvSpPr/>
          <p:nvPr/>
        </p:nvSpPr>
        <p:spPr>
          <a:xfrm>
            <a:off x="777240" y="777240"/>
            <a:ext cx="4572000" cy="228600"/>
          </a:xfrm>
          <a:prstGeom prst="rect">
            <a:avLst/>
          </a:prstGeom>
          <a:noFill/>
          <a:ln/>
        </p:spPr>
        <p:txBody>
          <a:bodyPr wrap="square" rtlCol="0" anchor="ct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5" name="Text 2"/>
          <p:cNvSpPr/>
          <p:nvPr/>
        </p:nvSpPr>
        <p:spPr>
          <a:xfrm>
            <a:off x="777240" y="1298448"/>
            <a:ext cx="10515600" cy="502920"/>
          </a:xfrm>
          <a:prstGeom prst="rect">
            <a:avLst/>
          </a:prstGeom>
          <a:noFill/>
          <a:ln/>
        </p:spPr>
        <p:txBody>
          <a:bodyPr wrap="square" rtlCol="0" anchor="ctr">
            <a:normAutofit fontScale="92500" lnSpcReduction="20000"/>
          </a:bodyPr>
          <a:lstStyle/>
          <a:p>
            <a:pPr marL="0" indent="0">
              <a:buNone/>
            </a:pPr>
            <a:r>
              <a:rPr lang="en-US" sz="3400" b="1" dirty="0">
                <a:solidFill>
                  <a:srgbClr val="FFFFFF"/>
                </a:solidFill>
                <a:latin typeface="Aptos Display" pitchFamily="34" charset="0"/>
                <a:ea typeface="Aptos Display" pitchFamily="34" charset="-122"/>
                <a:cs typeface="Aptos Display" pitchFamily="34" charset="-120"/>
              </a:rPr>
              <a:t>God speaks. Jesus saves. Scripture is truth.</a:t>
            </a:r>
            <a:endParaRPr lang="en-US" sz="3400" dirty="0"/>
          </a:p>
        </p:txBody>
      </p:sp>
      <p:sp>
        <p:nvSpPr>
          <p:cNvPr id="6" name="Text 3"/>
          <p:cNvSpPr/>
          <p:nvPr/>
        </p:nvSpPr>
        <p:spPr>
          <a:xfrm>
            <a:off x="822960" y="2286000"/>
            <a:ext cx="9601200" cy="2286000"/>
          </a:xfrm>
          <a:prstGeom prst="rect">
            <a:avLst/>
          </a:prstGeom>
          <a:noFill/>
          <a:ln/>
        </p:spPr>
        <p:txBody>
          <a:bodyPr wrap="square" rtlCol="0" anchor="ctr">
            <a:normAutofit/>
          </a:bodyPr>
          <a:lstStyle/>
          <a:p>
            <a:pPr marL="0" indent="0">
              <a:buNone/>
            </a:pPr>
            <a:r>
              <a:rPr lang="en-US" sz="2400" b="1" dirty="0">
                <a:solidFill>
                  <a:srgbClr val="FBF8F2"/>
                </a:solidFill>
              </a:rPr>
              <a:t>Not every voice is God’s voice.</a:t>
            </a:r>
            <a:endParaRPr lang="en-US" sz="2400" dirty="0"/>
          </a:p>
          <a:p>
            <a:pPr marL="0" indent="0">
              <a:buNone/>
            </a:pPr>
            <a:r>
              <a:rPr lang="en-US" sz="2400" b="1" dirty="0">
                <a:solidFill>
                  <a:srgbClr val="FBF8F2"/>
                </a:solidFill>
              </a:rPr>
              <a:t>We will listen. We will filter. We will test.</a:t>
            </a:r>
            <a:endParaRPr lang="en-US" sz="2400" dirty="0"/>
          </a:p>
          <a:p>
            <a:pPr marL="0" indent="0">
              <a:buNone/>
            </a:pPr>
            <a:r>
              <a:rPr lang="en-US" sz="2400" b="1" dirty="0">
                <a:solidFill>
                  <a:srgbClr val="FBF8F2"/>
                </a:solidFill>
              </a:rPr>
              <a:t>We will obey. We will follow Jesus.</a:t>
            </a:r>
            <a:endParaRPr lang="en-US" sz="2400" dirty="0"/>
          </a:p>
          <a:p>
            <a:pPr marL="0" indent="0">
              <a:buNone/>
            </a:pPr>
            <a:r>
              <a:rPr lang="en-US" sz="2400" b="1" dirty="0">
                <a:solidFill>
                  <a:srgbClr val="FBF8F2"/>
                </a:solidFill>
              </a:rPr>
              <a:t>We will share the gospel by the power of the Holy Spirit.</a:t>
            </a:r>
            <a:endParaRPr lang="en-US" sz="2400" dirty="0"/>
          </a:p>
        </p:txBody>
      </p:sp>
      <p:sp>
        <p:nvSpPr>
          <p:cNvPr id="7" name="Text 4"/>
          <p:cNvSpPr/>
          <p:nvPr/>
        </p:nvSpPr>
        <p:spPr>
          <a:xfrm>
            <a:off x="822960" y="6172200"/>
            <a:ext cx="7315200" cy="201168"/>
          </a:xfrm>
          <a:prstGeom prst="rect">
            <a:avLst/>
          </a:prstGeom>
          <a:noFill/>
          <a:ln/>
        </p:spPr>
        <p:txBody>
          <a:bodyPr wrap="square" rtlCol="0" anchor="ctr"/>
          <a:lstStyle/>
          <a:p>
            <a:pPr marL="0" indent="0">
              <a:buNone/>
            </a:pPr>
            <a:r>
              <a:rPr lang="en-US" sz="1200" dirty="0">
                <a:solidFill>
                  <a:srgbClr val="E6E8EA"/>
                </a:solidFill>
              </a:rPr>
              <a:t>Sia Sianpu  •  2026 HMC Youth Camp</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The Story of Young Samuel</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750" dirty="0">
                <a:solidFill>
                  <a:srgbClr val="64748B"/>
                </a:solidFill>
              </a:rPr>
              <a:t>Sia Sianpu  •  HMC Youth Camp 2026  •  4</a:t>
            </a:r>
            <a:endParaRPr lang="en-US" sz="750" dirty="0"/>
          </a:p>
        </p:txBody>
      </p:sp>
      <p:pic>
        <p:nvPicPr>
          <p:cNvPr id="6" name="Image 0" descr="/mnt/data/a_cinematic_warmly_lit_interior_scene_that_feels_batch_1.png"/>
          <p:cNvPicPr>
            <a:picLocks noChangeAspect="1"/>
          </p:cNvPicPr>
          <p:nvPr/>
        </p:nvPicPr>
        <p:blipFill>
          <a:blip r:embed="rId3"/>
          <a:srcRect l="11000" r="-19436"/>
          <a:stretch/>
        </p:blipFill>
        <p:spPr>
          <a:xfrm>
            <a:off x="0" y="530352"/>
            <a:ext cx="12191695" cy="6327648"/>
          </a:xfrm>
          <a:prstGeom prst="rect">
            <a:avLst/>
          </a:prstGeom>
        </p:spPr>
      </p:pic>
      <p:sp>
        <p:nvSpPr>
          <p:cNvPr id="7" name="Shape 4"/>
          <p:cNvSpPr/>
          <p:nvPr/>
        </p:nvSpPr>
        <p:spPr>
          <a:xfrm>
            <a:off x="0" y="530352"/>
            <a:ext cx="5897880" cy="6327648"/>
          </a:xfrm>
          <a:prstGeom prst="rect">
            <a:avLst/>
          </a:prstGeom>
          <a:solidFill>
            <a:srgbClr val="102033">
              <a:alpha val="90000"/>
            </a:srgbClr>
          </a:solidFill>
          <a:ln w="12700">
            <a:solidFill>
              <a:srgbClr val="102033">
                <a:alpha val="0"/>
              </a:srgbClr>
            </a:solidFill>
            <a:prstDash val="solid"/>
          </a:ln>
        </p:spPr>
      </p:sp>
      <p:sp>
        <p:nvSpPr>
          <p:cNvPr id="8" name="Text 5"/>
          <p:cNvSpPr/>
          <p:nvPr/>
        </p:nvSpPr>
        <p:spPr>
          <a:xfrm>
            <a:off x="685800" y="1005840"/>
            <a:ext cx="5074920" cy="777240"/>
          </a:xfrm>
          <a:prstGeom prst="rect">
            <a:avLst/>
          </a:prstGeom>
          <a:noFill/>
          <a:ln/>
        </p:spPr>
        <p:txBody>
          <a:bodyPr wrap="square" lIns="0" tIns="0" rIns="0" bIns="0" rtlCol="0" anchor="ctr">
            <a:normAutofit/>
          </a:bodyPr>
          <a:lstStyle/>
          <a:p>
            <a:pPr marL="0" indent="0">
              <a:buNone/>
            </a:pPr>
            <a:r>
              <a:rPr lang="en-US" sz="3800" b="1" dirty="0">
                <a:solidFill>
                  <a:srgbClr val="FFFFFF"/>
                </a:solidFill>
                <a:latin typeface="Aptos Display" pitchFamily="34" charset="0"/>
                <a:ea typeface="Aptos Display" pitchFamily="34" charset="-122"/>
                <a:cs typeface="Aptos Display" pitchFamily="34" charset="-120"/>
              </a:rPr>
              <a:t>“Samuel! Samuel!”</a:t>
            </a:r>
            <a:endParaRPr lang="en-US" sz="3800" dirty="0"/>
          </a:p>
        </p:txBody>
      </p:sp>
      <p:sp>
        <p:nvSpPr>
          <p:cNvPr id="9" name="Text 6"/>
          <p:cNvSpPr/>
          <p:nvPr/>
        </p:nvSpPr>
        <p:spPr>
          <a:xfrm>
            <a:off x="786384" y="2057400"/>
            <a:ext cx="4892040" cy="1188720"/>
          </a:xfrm>
          <a:prstGeom prst="rect">
            <a:avLst/>
          </a:prstGeom>
          <a:noFill/>
          <a:ln/>
        </p:spPr>
        <p:txBody>
          <a:bodyPr wrap="square" rtlCol="0" anchor="ctr">
            <a:normAutofit/>
          </a:bodyPr>
          <a:lstStyle/>
          <a:p>
            <a:pPr marL="0" indent="0">
              <a:buNone/>
            </a:pPr>
            <a:r>
              <a:rPr lang="en-US" sz="1900" dirty="0">
                <a:solidFill>
                  <a:srgbClr val="FFFFFF"/>
                </a:solidFill>
              </a:rPr>
              <a:t>A young boy hears a voice at night. At first, he thinks Eli called him. After three times, Eli realizes the Lord is calling Samuel.</a:t>
            </a:r>
            <a:endParaRPr lang="en-US" sz="1900" dirty="0"/>
          </a:p>
        </p:txBody>
      </p:sp>
      <p:sp>
        <p:nvSpPr>
          <p:cNvPr id="10" name="Shape 7"/>
          <p:cNvSpPr/>
          <p:nvPr/>
        </p:nvSpPr>
        <p:spPr>
          <a:xfrm>
            <a:off x="731520" y="5285232"/>
            <a:ext cx="5074920" cy="960120"/>
          </a:xfrm>
          <a:prstGeom prst="rect">
            <a:avLst/>
          </a:prstGeom>
          <a:solidFill>
            <a:srgbClr val="FFFFFF">
              <a:alpha val="97000"/>
            </a:srgbClr>
          </a:solidFill>
          <a:ln w="12700">
            <a:solidFill>
              <a:srgbClr val="EADFC9"/>
            </a:solidFill>
            <a:prstDash val="solid"/>
          </a:ln>
        </p:spPr>
      </p:sp>
      <p:sp>
        <p:nvSpPr>
          <p:cNvPr id="11" name="Text 8"/>
          <p:cNvSpPr/>
          <p:nvPr/>
        </p:nvSpPr>
        <p:spPr>
          <a:xfrm>
            <a:off x="960120" y="5468112"/>
            <a:ext cx="4617720" cy="301752"/>
          </a:xfrm>
          <a:prstGeom prst="rect">
            <a:avLst/>
          </a:prstGeom>
          <a:noFill/>
          <a:ln/>
        </p:spPr>
        <p:txBody>
          <a:bodyPr wrap="square" rtlCol="0" anchor="ctr">
            <a:normAutofit fontScale="85000" lnSpcReduction="10000"/>
          </a:bodyPr>
          <a:lstStyle/>
          <a:p>
            <a:pPr marL="0" indent="0">
              <a:buNone/>
            </a:pPr>
            <a:r>
              <a:rPr lang="en-US" sz="1800" i="1" dirty="0">
                <a:solidFill>
                  <a:srgbClr val="102033"/>
                </a:solidFill>
              </a:rPr>
              <a:t>“Speak, for Your servant is listening.”</a:t>
            </a:r>
            <a:endParaRPr lang="en-US" sz="1800" dirty="0"/>
          </a:p>
        </p:txBody>
      </p:sp>
      <p:sp>
        <p:nvSpPr>
          <p:cNvPr id="12" name="Text 9"/>
          <p:cNvSpPr/>
          <p:nvPr/>
        </p:nvSpPr>
        <p:spPr>
          <a:xfrm>
            <a:off x="960120" y="5852160"/>
            <a:ext cx="4617720" cy="210312"/>
          </a:xfrm>
          <a:prstGeom prst="rect">
            <a:avLst/>
          </a:prstGeom>
          <a:noFill/>
          <a:ln/>
        </p:spPr>
        <p:txBody>
          <a:bodyPr wrap="square" rtlCol="0" anchor="ctr">
            <a:normAutofit fontScale="92500" lnSpcReduction="20000"/>
          </a:bodyPr>
          <a:lstStyle/>
          <a:p>
            <a:pPr marL="0" indent="0">
              <a:buNone/>
            </a:pPr>
            <a:r>
              <a:rPr lang="en-US" sz="1000" b="1" dirty="0">
                <a:solidFill>
                  <a:srgbClr val="0A6F73"/>
                </a:solidFill>
              </a:rPr>
              <a:t>1 Samuel 3:10 • AMP key phrase</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lnSpcReduction="100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a:p>
            <a:pPr marL="0" indent="0">
              <a:buNone/>
            </a:pP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Context: A Spiritually Dark Generation</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5</a:t>
            </a:r>
            <a:endParaRPr lang="en-US" sz="1200" dirty="0"/>
          </a:p>
        </p:txBody>
      </p:sp>
      <p:sp>
        <p:nvSpPr>
          <p:cNvPr id="6" name="Text 4"/>
          <p:cNvSpPr/>
          <p:nvPr/>
        </p:nvSpPr>
        <p:spPr>
          <a:xfrm>
            <a:off x="685800" y="731520"/>
            <a:ext cx="4114800" cy="201168"/>
          </a:xfrm>
          <a:prstGeom prst="rect">
            <a:avLst/>
          </a:prstGeom>
          <a:noFill/>
          <a:ln/>
        </p:spPr>
        <p:txBody>
          <a:bodyPr wrap="square" rtlCol="0" anchor="ctr"/>
          <a:lstStyle/>
          <a:p>
            <a:pPr marL="0" indent="0">
              <a:buNone/>
            </a:pPr>
            <a:r>
              <a:rPr lang="en-US" sz="1200" b="1" dirty="0">
                <a:solidFill>
                  <a:srgbClr val="0A6F73"/>
                </a:solidFill>
              </a:rPr>
              <a:t>1 SAMUEL 3:1</a:t>
            </a:r>
            <a:endParaRPr lang="en-US" sz="1200" b="1" dirty="0"/>
          </a:p>
        </p:txBody>
      </p:sp>
      <p:sp>
        <p:nvSpPr>
          <p:cNvPr id="7" name="Text 5"/>
          <p:cNvSpPr/>
          <p:nvPr/>
        </p:nvSpPr>
        <p:spPr>
          <a:xfrm>
            <a:off x="685800" y="987552"/>
            <a:ext cx="9677400" cy="777240"/>
          </a:xfrm>
          <a:prstGeom prst="rect">
            <a:avLst/>
          </a:prstGeom>
          <a:noFill/>
          <a:ln/>
        </p:spPr>
        <p:txBody>
          <a:bodyPr wrap="square" lIns="0" tIns="0" rIns="0" bIns="0" rtlCol="0" anchor="ctr">
            <a:normAutofit fontScale="92500"/>
          </a:bodyPr>
          <a:lstStyle/>
          <a:p>
            <a:pPr marL="0" indent="0">
              <a:buNone/>
            </a:pPr>
            <a:r>
              <a:rPr lang="en-US" sz="3000" b="1" dirty="0">
                <a:solidFill>
                  <a:srgbClr val="102033"/>
                </a:solidFill>
                <a:latin typeface="Aptos Display" pitchFamily="34" charset="0"/>
                <a:ea typeface="Aptos Display" pitchFamily="34" charset="-122"/>
                <a:cs typeface="Aptos Display" pitchFamily="34" charset="-120"/>
              </a:rPr>
              <a:t>Religious activity was present, but spiritual sensitivity was rare.</a:t>
            </a:r>
            <a:endParaRPr lang="en-US" sz="3000" dirty="0"/>
          </a:p>
        </p:txBody>
      </p:sp>
      <p:sp>
        <p:nvSpPr>
          <p:cNvPr id="8" name="Text 6"/>
          <p:cNvSpPr/>
          <p:nvPr/>
        </p:nvSpPr>
        <p:spPr>
          <a:xfrm>
            <a:off x="896112" y="2057400"/>
            <a:ext cx="6126480" cy="2286000"/>
          </a:xfrm>
          <a:prstGeom prst="rect">
            <a:avLst/>
          </a:prstGeom>
          <a:noFill/>
          <a:ln/>
        </p:spPr>
        <p:txBody>
          <a:bodyPr wrap="square" lIns="381" tIns="381" rIns="381" bIns="381" rtlCol="0" anchor="t">
            <a:normAutofit/>
          </a:bodyPr>
          <a:lstStyle/>
          <a:p>
            <a:pPr marL="152400" indent="-152400">
              <a:buSzPct val="100000"/>
              <a:buChar char="•"/>
            </a:pPr>
            <a:r>
              <a:rPr lang="en-US" sz="1750" b="1" dirty="0">
                <a:solidFill>
                  <a:srgbClr val="1D242B"/>
                </a:solidFill>
              </a:rPr>
              <a:t>Priests, worship, sacrifices, and sacred routines still existed.</a:t>
            </a:r>
            <a:endParaRPr lang="en-US" sz="1750" b="1" dirty="0"/>
          </a:p>
          <a:p>
            <a:pPr marL="152400" indent="-152400">
              <a:buSzPct val="100000"/>
              <a:buChar char="•"/>
            </a:pPr>
            <a:r>
              <a:rPr lang="en-US" sz="1750" b="1" dirty="0">
                <a:solidFill>
                  <a:srgbClr val="1D242B"/>
                </a:solidFill>
              </a:rPr>
              <a:t>Eli’s sons were corrupt and dishonoring God.</a:t>
            </a:r>
            <a:endParaRPr lang="en-US" sz="1750" b="1" dirty="0"/>
          </a:p>
          <a:p>
            <a:pPr marL="152400" indent="-152400">
              <a:buSzPct val="100000"/>
              <a:buChar char="•"/>
            </a:pPr>
            <a:r>
              <a:rPr lang="en-US" sz="1750" b="1" dirty="0">
                <a:solidFill>
                  <a:srgbClr val="1D242B"/>
                </a:solidFill>
              </a:rPr>
              <a:t>The problem was not that God had lost His voice.</a:t>
            </a:r>
            <a:endParaRPr lang="en-US" sz="1750" b="1" dirty="0"/>
          </a:p>
          <a:p>
            <a:pPr marL="152400" indent="-152400">
              <a:buSzPct val="100000"/>
              <a:buChar char="•"/>
            </a:pPr>
            <a:r>
              <a:rPr lang="en-US" sz="1750" b="1" dirty="0">
                <a:solidFill>
                  <a:srgbClr val="1D242B"/>
                </a:solidFill>
              </a:rPr>
              <a:t>The problem was that people were not listening faithfully.</a:t>
            </a:r>
            <a:endParaRPr lang="en-US" sz="1750" b="1" dirty="0"/>
          </a:p>
        </p:txBody>
      </p:sp>
      <p:sp>
        <p:nvSpPr>
          <p:cNvPr id="9" name="Shape 7"/>
          <p:cNvSpPr/>
          <p:nvPr/>
        </p:nvSpPr>
        <p:spPr>
          <a:xfrm>
            <a:off x="7452360" y="2304288"/>
            <a:ext cx="3977640" cy="1965960"/>
          </a:xfrm>
          <a:prstGeom prst="roundRect">
            <a:avLst>
              <a:gd name="adj" fmla="val 3721"/>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w="12700">
            <a:solidFill>
              <a:srgbClr val="E7DDC9"/>
            </a:solidFill>
            <a:prstDash val="solid"/>
          </a:ln>
        </p:spPr>
        <p:txBody>
          <a:bodyPr/>
          <a:lstStyle/>
          <a:p>
            <a:endParaRPr lang="en-US" dirty="0"/>
          </a:p>
        </p:txBody>
      </p:sp>
      <p:sp>
        <p:nvSpPr>
          <p:cNvPr id="10" name="Text 8"/>
          <p:cNvSpPr/>
          <p:nvPr/>
        </p:nvSpPr>
        <p:spPr>
          <a:xfrm>
            <a:off x="7635240" y="2487168"/>
            <a:ext cx="3611880" cy="1600200"/>
          </a:xfrm>
          <a:prstGeom prst="rect">
            <a:avLst/>
          </a:prstGeom>
          <a:noFill/>
          <a:ln/>
        </p:spPr>
        <p:txBody>
          <a:bodyPr wrap="square" lIns="254" tIns="254" rIns="254" bIns="254" rtlCol="0" anchor="ctr">
            <a:normAutofit/>
          </a:bodyPr>
          <a:lstStyle/>
          <a:p>
            <a:pPr marL="0" indent="0">
              <a:buNone/>
            </a:pPr>
            <a:r>
              <a:rPr lang="en-US" sz="1600" b="1" dirty="0">
                <a:solidFill>
                  <a:srgbClr val="1D242B"/>
                </a:solidFill>
              </a:rPr>
              <a:t>Important lesson:</a:t>
            </a:r>
            <a:endParaRPr lang="en-US" sz="1600" b="1" dirty="0"/>
          </a:p>
          <a:p>
            <a:pPr marL="0" indent="0">
              <a:buNone/>
            </a:pPr>
            <a:r>
              <a:rPr lang="en-US" sz="1600" b="1" dirty="0">
                <a:solidFill>
                  <a:srgbClr val="1D242B"/>
                </a:solidFill>
              </a:rPr>
              <a:t>God can speak to and use young people, even when the culture around them is spiritually confused.</a:t>
            </a:r>
            <a:endParaRPr lang="en-US" sz="1600" b="1" dirty="0"/>
          </a:p>
        </p:txBody>
      </p:sp>
      <p:sp>
        <p:nvSpPr>
          <p:cNvPr id="11" name="Shape 9"/>
          <p:cNvSpPr/>
          <p:nvPr/>
        </p:nvSpPr>
        <p:spPr>
          <a:xfrm>
            <a:off x="822960" y="4937760"/>
            <a:ext cx="10698480" cy="960120"/>
          </a:xfrm>
          <a:prstGeom prst="rect">
            <a:avLst/>
          </a:prstGeom>
          <a:solidFill>
            <a:srgbClr val="FFFFFF">
              <a:alpha val="97000"/>
            </a:srgbClr>
          </a:solidFill>
          <a:ln w="12700">
            <a:solidFill>
              <a:srgbClr val="EADFC9"/>
            </a:solidFill>
            <a:prstDash val="solid"/>
          </a:ln>
        </p:spPr>
      </p:sp>
      <p:sp>
        <p:nvSpPr>
          <p:cNvPr id="12" name="Text 10"/>
          <p:cNvSpPr/>
          <p:nvPr/>
        </p:nvSpPr>
        <p:spPr>
          <a:xfrm>
            <a:off x="1051560" y="5120640"/>
            <a:ext cx="10241280" cy="301752"/>
          </a:xfrm>
          <a:prstGeom prst="rect">
            <a:avLst/>
          </a:prstGeom>
          <a:noFill/>
          <a:ln/>
        </p:spPr>
        <p:txBody>
          <a:bodyPr wrap="square" rtlCol="0" anchor="ctr">
            <a:noAutofit/>
          </a:bodyPr>
          <a:lstStyle/>
          <a:p>
            <a:pPr marL="0" indent="0">
              <a:buNone/>
            </a:pPr>
            <a:r>
              <a:rPr lang="en-US" sz="2000" b="1" i="1" dirty="0">
                <a:solidFill>
                  <a:srgbClr val="102033"/>
                </a:solidFill>
              </a:rPr>
              <a:t>“The word of the LORD was rare and precious.”</a:t>
            </a:r>
            <a:endParaRPr lang="en-US" sz="2000" b="1" dirty="0"/>
          </a:p>
        </p:txBody>
      </p:sp>
      <p:sp>
        <p:nvSpPr>
          <p:cNvPr id="13" name="Text 11"/>
          <p:cNvSpPr/>
          <p:nvPr/>
        </p:nvSpPr>
        <p:spPr>
          <a:xfrm>
            <a:off x="1051560" y="5504688"/>
            <a:ext cx="10241280" cy="210312"/>
          </a:xfrm>
          <a:prstGeom prst="rect">
            <a:avLst/>
          </a:prstGeom>
          <a:noFill/>
          <a:ln/>
        </p:spPr>
        <p:txBody>
          <a:bodyPr wrap="square" rtlCol="0" anchor="ctr">
            <a:noAutofit/>
          </a:bodyPr>
          <a:lstStyle/>
          <a:p>
            <a:pPr marL="0" indent="0">
              <a:buNone/>
            </a:pPr>
            <a:r>
              <a:rPr lang="en-US" b="1" dirty="0">
                <a:solidFill>
                  <a:srgbClr val="0A6F73"/>
                </a:solidFill>
              </a:rPr>
              <a:t>1 Samuel 3:1</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God Uses Young People</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6</a:t>
            </a:r>
            <a:endParaRPr lang="en-US" sz="1200" dirty="0"/>
          </a:p>
        </p:txBody>
      </p:sp>
      <p:sp>
        <p:nvSpPr>
          <p:cNvPr id="6" name="Text 4"/>
          <p:cNvSpPr/>
          <p:nvPr/>
        </p:nvSpPr>
        <p:spPr>
          <a:xfrm>
            <a:off x="685800" y="868680"/>
            <a:ext cx="10789920" cy="777240"/>
          </a:xfrm>
          <a:prstGeom prst="rect">
            <a:avLst/>
          </a:prstGeom>
          <a:noFill/>
          <a:ln/>
        </p:spPr>
        <p:txBody>
          <a:bodyPr wrap="square" lIns="0" tIns="0" rIns="0" bIns="0" rtlCol="0" anchor="ctr">
            <a:normAutofit/>
          </a:bodyPr>
          <a:lstStyle/>
          <a:p>
            <a:pPr marL="0" indent="0">
              <a:buNone/>
            </a:pPr>
            <a:r>
              <a:rPr lang="en-US" sz="3200" b="1" dirty="0">
                <a:solidFill>
                  <a:srgbClr val="102033"/>
                </a:solidFill>
                <a:latin typeface="Aptos Display" pitchFamily="34" charset="0"/>
                <a:ea typeface="Aptos Display" pitchFamily="34" charset="-122"/>
                <a:cs typeface="Aptos Display" pitchFamily="34" charset="-120"/>
              </a:rPr>
              <a:t>Your age does not prevent God from speaking or using you.</a:t>
            </a:r>
            <a:endParaRPr lang="en-US" sz="3200" dirty="0"/>
          </a:p>
        </p:txBody>
      </p:sp>
      <p:grpSp>
        <p:nvGrpSpPr>
          <p:cNvPr id="28" name="Group 27">
            <a:extLst>
              <a:ext uri="{FF2B5EF4-FFF2-40B4-BE49-F238E27FC236}">
                <a16:creationId xmlns:a16="http://schemas.microsoft.com/office/drawing/2014/main" id="{4F539279-2C8D-B929-0FDD-3F514B14A406}"/>
              </a:ext>
            </a:extLst>
          </p:cNvPr>
          <p:cNvGrpSpPr/>
          <p:nvPr/>
        </p:nvGrpSpPr>
        <p:grpSpPr>
          <a:xfrm>
            <a:off x="777240" y="1920240"/>
            <a:ext cx="10744200" cy="2377440"/>
            <a:chOff x="777240" y="1920240"/>
            <a:chExt cx="10744200" cy="2377440"/>
          </a:xfrm>
        </p:grpSpPr>
        <p:sp>
          <p:nvSpPr>
            <p:cNvPr id="7" name="Shape 5"/>
            <p:cNvSpPr/>
            <p:nvPr/>
          </p:nvSpPr>
          <p:spPr>
            <a:xfrm>
              <a:off x="777240" y="1920240"/>
              <a:ext cx="3154680" cy="960120"/>
            </a:xfrm>
            <a:prstGeom prst="roundRect">
              <a:avLst>
                <a:gd name="adj" fmla="val 7619"/>
              </a:avLst>
            </a:prstGeom>
            <a:solidFill>
              <a:srgbClr val="FFFFFF"/>
            </a:solidFill>
            <a:ln w="12700">
              <a:solidFill>
                <a:srgbClr val="E7DDC9"/>
              </a:solidFill>
              <a:prstDash val="solid"/>
            </a:ln>
          </p:spPr>
        </p:sp>
        <p:sp>
          <p:nvSpPr>
            <p:cNvPr id="8" name="Text 6"/>
            <p:cNvSpPr/>
            <p:nvPr/>
          </p:nvSpPr>
          <p:spPr>
            <a:xfrm>
              <a:off x="960120" y="2084832"/>
              <a:ext cx="2651760" cy="201168"/>
            </a:xfrm>
            <a:prstGeom prst="rect">
              <a:avLst/>
            </a:prstGeom>
            <a:noFill/>
            <a:ln/>
          </p:spPr>
          <p:txBody>
            <a:bodyPr wrap="square" lIns="0" tIns="0" rIns="0" bIns="0" rtlCol="0" anchor="ctr"/>
            <a:lstStyle/>
            <a:p>
              <a:pPr marL="0" indent="0">
                <a:buNone/>
              </a:pPr>
              <a:r>
                <a:rPr lang="en-US" sz="2000" b="1" dirty="0">
                  <a:solidFill>
                    <a:srgbClr val="102033"/>
                  </a:solidFill>
                </a:rPr>
                <a:t>Samuel</a:t>
              </a:r>
              <a:endParaRPr lang="en-US" sz="2000" dirty="0"/>
            </a:p>
          </p:txBody>
        </p:sp>
        <p:sp>
          <p:nvSpPr>
            <p:cNvPr id="9" name="Text 7"/>
            <p:cNvSpPr/>
            <p:nvPr/>
          </p:nvSpPr>
          <p:spPr>
            <a:xfrm>
              <a:off x="960120" y="2450592"/>
              <a:ext cx="2651760" cy="182880"/>
            </a:xfrm>
            <a:prstGeom prst="rect">
              <a:avLst/>
            </a:prstGeom>
            <a:noFill/>
            <a:ln/>
          </p:spPr>
          <p:txBody>
            <a:bodyPr wrap="square" lIns="0" tIns="0" rIns="0" bIns="0" rtlCol="0" anchor="ctr"/>
            <a:lstStyle/>
            <a:p>
              <a:pPr marL="0" indent="0">
                <a:buNone/>
              </a:pPr>
              <a:r>
                <a:rPr lang="en-US" sz="2000" b="1" dirty="0">
                  <a:solidFill>
                    <a:srgbClr val="0A6F73"/>
                  </a:solidFill>
                </a:rPr>
                <a:t>1 Sam. 3:4–10</a:t>
              </a:r>
              <a:endParaRPr lang="en-US" sz="2000" dirty="0"/>
            </a:p>
          </p:txBody>
        </p:sp>
        <p:sp>
          <p:nvSpPr>
            <p:cNvPr id="10" name="Shape 8"/>
            <p:cNvSpPr/>
            <p:nvPr/>
          </p:nvSpPr>
          <p:spPr>
            <a:xfrm>
              <a:off x="4572000" y="1920240"/>
              <a:ext cx="3154680" cy="960120"/>
            </a:xfrm>
            <a:prstGeom prst="roundRect">
              <a:avLst>
                <a:gd name="adj" fmla="val 7619"/>
              </a:avLst>
            </a:prstGeom>
            <a:solidFill>
              <a:srgbClr val="FFFFFF"/>
            </a:solidFill>
            <a:ln w="12700">
              <a:solidFill>
                <a:srgbClr val="E7DDC9"/>
              </a:solidFill>
              <a:prstDash val="solid"/>
            </a:ln>
          </p:spPr>
        </p:sp>
        <p:sp>
          <p:nvSpPr>
            <p:cNvPr id="11" name="Text 9"/>
            <p:cNvSpPr/>
            <p:nvPr/>
          </p:nvSpPr>
          <p:spPr>
            <a:xfrm>
              <a:off x="4754880" y="2084832"/>
              <a:ext cx="2651760" cy="201168"/>
            </a:xfrm>
            <a:prstGeom prst="rect">
              <a:avLst/>
            </a:prstGeom>
            <a:noFill/>
            <a:ln/>
          </p:spPr>
          <p:txBody>
            <a:bodyPr wrap="square" lIns="0" tIns="0" rIns="0" bIns="0" rtlCol="0" anchor="ctr"/>
            <a:lstStyle/>
            <a:p>
              <a:pPr marL="0" indent="0">
                <a:buNone/>
              </a:pPr>
              <a:r>
                <a:rPr lang="en-US" sz="2000" b="1" dirty="0">
                  <a:solidFill>
                    <a:srgbClr val="102033"/>
                  </a:solidFill>
                </a:rPr>
                <a:t>David</a:t>
              </a:r>
              <a:endParaRPr lang="en-US" sz="2000" dirty="0"/>
            </a:p>
          </p:txBody>
        </p:sp>
        <p:sp>
          <p:nvSpPr>
            <p:cNvPr id="12" name="Text 10"/>
            <p:cNvSpPr/>
            <p:nvPr/>
          </p:nvSpPr>
          <p:spPr>
            <a:xfrm>
              <a:off x="4754880" y="2450592"/>
              <a:ext cx="2651760" cy="182880"/>
            </a:xfrm>
            <a:prstGeom prst="rect">
              <a:avLst/>
            </a:prstGeom>
            <a:noFill/>
            <a:ln/>
          </p:spPr>
          <p:txBody>
            <a:bodyPr wrap="square" lIns="0" tIns="0" rIns="0" bIns="0" rtlCol="0" anchor="ctr"/>
            <a:lstStyle/>
            <a:p>
              <a:pPr marL="0" indent="0">
                <a:buNone/>
              </a:pPr>
              <a:r>
                <a:rPr lang="en-US" sz="2000" b="1" dirty="0">
                  <a:solidFill>
                    <a:srgbClr val="0A6F73"/>
                  </a:solidFill>
                </a:rPr>
                <a:t>1 Sam. 16:11–13</a:t>
              </a:r>
              <a:endParaRPr lang="en-US" sz="2000" dirty="0"/>
            </a:p>
          </p:txBody>
        </p:sp>
        <p:sp>
          <p:nvSpPr>
            <p:cNvPr id="13" name="Shape 11"/>
            <p:cNvSpPr/>
            <p:nvPr/>
          </p:nvSpPr>
          <p:spPr>
            <a:xfrm>
              <a:off x="8366760" y="1920240"/>
              <a:ext cx="3154680" cy="960120"/>
            </a:xfrm>
            <a:prstGeom prst="roundRect">
              <a:avLst>
                <a:gd name="adj" fmla="val 7619"/>
              </a:avLst>
            </a:prstGeom>
            <a:solidFill>
              <a:srgbClr val="FFFFFF"/>
            </a:solidFill>
            <a:ln w="12700">
              <a:solidFill>
                <a:srgbClr val="E7DDC9"/>
              </a:solidFill>
              <a:prstDash val="solid"/>
            </a:ln>
          </p:spPr>
        </p:sp>
        <p:sp>
          <p:nvSpPr>
            <p:cNvPr id="14" name="Text 12"/>
            <p:cNvSpPr/>
            <p:nvPr/>
          </p:nvSpPr>
          <p:spPr>
            <a:xfrm>
              <a:off x="8549640" y="2084832"/>
              <a:ext cx="2651760" cy="201168"/>
            </a:xfrm>
            <a:prstGeom prst="rect">
              <a:avLst/>
            </a:prstGeom>
            <a:noFill/>
            <a:ln/>
          </p:spPr>
          <p:txBody>
            <a:bodyPr wrap="square" lIns="0" tIns="0" rIns="0" bIns="0" rtlCol="0" anchor="ctr"/>
            <a:lstStyle/>
            <a:p>
              <a:pPr marL="0" indent="0">
                <a:buNone/>
              </a:pPr>
              <a:r>
                <a:rPr lang="en-US" sz="2000" b="1" dirty="0">
                  <a:solidFill>
                    <a:srgbClr val="102033"/>
                  </a:solidFill>
                </a:rPr>
                <a:t>Jeremiah</a:t>
              </a:r>
              <a:endParaRPr lang="en-US" sz="2000" dirty="0"/>
            </a:p>
          </p:txBody>
        </p:sp>
        <p:sp>
          <p:nvSpPr>
            <p:cNvPr id="15" name="Text 13"/>
            <p:cNvSpPr/>
            <p:nvPr/>
          </p:nvSpPr>
          <p:spPr>
            <a:xfrm>
              <a:off x="8549640" y="2450592"/>
              <a:ext cx="2651760" cy="182880"/>
            </a:xfrm>
            <a:prstGeom prst="rect">
              <a:avLst/>
            </a:prstGeom>
            <a:noFill/>
            <a:ln/>
          </p:spPr>
          <p:txBody>
            <a:bodyPr wrap="square" lIns="0" tIns="0" rIns="0" bIns="0" rtlCol="0" anchor="ctr"/>
            <a:lstStyle/>
            <a:p>
              <a:pPr marL="0" indent="0">
                <a:buNone/>
              </a:pPr>
              <a:r>
                <a:rPr lang="en-US" sz="2000" b="1" dirty="0">
                  <a:solidFill>
                    <a:srgbClr val="0A6F73"/>
                  </a:solidFill>
                </a:rPr>
                <a:t>Jer. 1:4–8</a:t>
              </a:r>
              <a:endParaRPr lang="en-US" sz="2000" dirty="0"/>
            </a:p>
          </p:txBody>
        </p:sp>
        <p:sp>
          <p:nvSpPr>
            <p:cNvPr id="16" name="Shape 14"/>
            <p:cNvSpPr/>
            <p:nvPr/>
          </p:nvSpPr>
          <p:spPr>
            <a:xfrm>
              <a:off x="777240" y="3337560"/>
              <a:ext cx="3154680" cy="960120"/>
            </a:xfrm>
            <a:prstGeom prst="roundRect">
              <a:avLst>
                <a:gd name="adj" fmla="val 7619"/>
              </a:avLst>
            </a:prstGeom>
            <a:solidFill>
              <a:srgbClr val="FFFFFF"/>
            </a:solidFill>
            <a:ln w="12700">
              <a:solidFill>
                <a:srgbClr val="E7DDC9"/>
              </a:solidFill>
              <a:prstDash val="solid"/>
            </a:ln>
          </p:spPr>
        </p:sp>
        <p:sp>
          <p:nvSpPr>
            <p:cNvPr id="17" name="Text 15"/>
            <p:cNvSpPr/>
            <p:nvPr/>
          </p:nvSpPr>
          <p:spPr>
            <a:xfrm>
              <a:off x="960120" y="3502152"/>
              <a:ext cx="2651760" cy="201168"/>
            </a:xfrm>
            <a:prstGeom prst="rect">
              <a:avLst/>
            </a:prstGeom>
            <a:noFill/>
            <a:ln/>
          </p:spPr>
          <p:txBody>
            <a:bodyPr wrap="square" lIns="0" tIns="0" rIns="0" bIns="0" rtlCol="0" anchor="ctr"/>
            <a:lstStyle/>
            <a:p>
              <a:pPr marL="0" indent="0">
                <a:buNone/>
              </a:pPr>
              <a:r>
                <a:rPr lang="en-US" sz="2000" b="1" dirty="0">
                  <a:solidFill>
                    <a:srgbClr val="102033"/>
                  </a:solidFill>
                </a:rPr>
                <a:t>Timothy</a:t>
              </a:r>
              <a:endParaRPr lang="en-US" sz="2000" dirty="0"/>
            </a:p>
          </p:txBody>
        </p:sp>
        <p:sp>
          <p:nvSpPr>
            <p:cNvPr id="18" name="Text 16"/>
            <p:cNvSpPr/>
            <p:nvPr/>
          </p:nvSpPr>
          <p:spPr>
            <a:xfrm>
              <a:off x="960120" y="3867912"/>
              <a:ext cx="2651760" cy="182880"/>
            </a:xfrm>
            <a:prstGeom prst="rect">
              <a:avLst/>
            </a:prstGeom>
            <a:noFill/>
            <a:ln/>
          </p:spPr>
          <p:txBody>
            <a:bodyPr wrap="square" lIns="0" tIns="0" rIns="0" bIns="0" rtlCol="0" anchor="ctr"/>
            <a:lstStyle/>
            <a:p>
              <a:pPr marL="0" indent="0">
                <a:buNone/>
              </a:pPr>
              <a:r>
                <a:rPr lang="en-US" sz="2000" b="1" dirty="0">
                  <a:solidFill>
                    <a:srgbClr val="0A6F73"/>
                  </a:solidFill>
                </a:rPr>
                <a:t>1 Tim. 4:12</a:t>
              </a:r>
              <a:endParaRPr lang="en-US" sz="2000" dirty="0"/>
            </a:p>
          </p:txBody>
        </p:sp>
        <p:sp>
          <p:nvSpPr>
            <p:cNvPr id="19" name="Shape 17"/>
            <p:cNvSpPr/>
            <p:nvPr/>
          </p:nvSpPr>
          <p:spPr>
            <a:xfrm>
              <a:off x="4572000" y="3337560"/>
              <a:ext cx="3154680" cy="960120"/>
            </a:xfrm>
            <a:prstGeom prst="roundRect">
              <a:avLst>
                <a:gd name="adj" fmla="val 7619"/>
              </a:avLst>
            </a:prstGeom>
            <a:solidFill>
              <a:srgbClr val="FFFFFF"/>
            </a:solidFill>
            <a:ln w="12700">
              <a:solidFill>
                <a:srgbClr val="E7DDC9"/>
              </a:solidFill>
              <a:prstDash val="solid"/>
            </a:ln>
          </p:spPr>
        </p:sp>
        <p:sp>
          <p:nvSpPr>
            <p:cNvPr id="20" name="Text 18"/>
            <p:cNvSpPr/>
            <p:nvPr/>
          </p:nvSpPr>
          <p:spPr>
            <a:xfrm>
              <a:off x="4754880" y="3502152"/>
              <a:ext cx="2651760" cy="201168"/>
            </a:xfrm>
            <a:prstGeom prst="rect">
              <a:avLst/>
            </a:prstGeom>
            <a:noFill/>
            <a:ln/>
          </p:spPr>
          <p:txBody>
            <a:bodyPr wrap="square" lIns="0" tIns="0" rIns="0" bIns="0" rtlCol="0" anchor="ctr"/>
            <a:lstStyle/>
            <a:p>
              <a:pPr marL="0" indent="0">
                <a:buNone/>
              </a:pPr>
              <a:r>
                <a:rPr lang="en-US" sz="2000" b="1" dirty="0">
                  <a:solidFill>
                    <a:srgbClr val="102033"/>
                  </a:solidFill>
                </a:rPr>
                <a:t>Servant Girl</a:t>
              </a:r>
              <a:endParaRPr lang="en-US" sz="2000" dirty="0"/>
            </a:p>
          </p:txBody>
        </p:sp>
        <p:sp>
          <p:nvSpPr>
            <p:cNvPr id="21" name="Text 19"/>
            <p:cNvSpPr/>
            <p:nvPr/>
          </p:nvSpPr>
          <p:spPr>
            <a:xfrm>
              <a:off x="4754880" y="3867912"/>
              <a:ext cx="2651760" cy="182880"/>
            </a:xfrm>
            <a:prstGeom prst="rect">
              <a:avLst/>
            </a:prstGeom>
            <a:noFill/>
            <a:ln/>
          </p:spPr>
          <p:txBody>
            <a:bodyPr wrap="square" lIns="0" tIns="0" rIns="0" bIns="0" rtlCol="0" anchor="ctr"/>
            <a:lstStyle/>
            <a:p>
              <a:pPr marL="0" indent="0">
                <a:buNone/>
              </a:pPr>
              <a:r>
                <a:rPr lang="en-US" sz="2000" b="1" dirty="0">
                  <a:solidFill>
                    <a:srgbClr val="0A6F73"/>
                  </a:solidFill>
                </a:rPr>
                <a:t>2 Kings 5:2–3</a:t>
              </a:r>
              <a:endParaRPr lang="en-US" sz="2000" dirty="0"/>
            </a:p>
          </p:txBody>
        </p:sp>
        <p:sp>
          <p:nvSpPr>
            <p:cNvPr id="22" name="Shape 20"/>
            <p:cNvSpPr/>
            <p:nvPr/>
          </p:nvSpPr>
          <p:spPr>
            <a:xfrm>
              <a:off x="8366760" y="3337560"/>
              <a:ext cx="3154680" cy="960120"/>
            </a:xfrm>
            <a:prstGeom prst="roundRect">
              <a:avLst>
                <a:gd name="adj" fmla="val 7619"/>
              </a:avLst>
            </a:prstGeom>
            <a:solidFill>
              <a:srgbClr val="FFFFFF"/>
            </a:solidFill>
            <a:ln w="12700">
              <a:solidFill>
                <a:srgbClr val="E7DDC9"/>
              </a:solidFill>
              <a:prstDash val="solid"/>
            </a:ln>
          </p:spPr>
        </p:sp>
        <p:sp>
          <p:nvSpPr>
            <p:cNvPr id="23" name="Text 21"/>
            <p:cNvSpPr/>
            <p:nvPr/>
          </p:nvSpPr>
          <p:spPr>
            <a:xfrm>
              <a:off x="8549640" y="3502152"/>
              <a:ext cx="2651760" cy="201168"/>
            </a:xfrm>
            <a:prstGeom prst="rect">
              <a:avLst/>
            </a:prstGeom>
            <a:noFill/>
            <a:ln/>
          </p:spPr>
          <p:txBody>
            <a:bodyPr wrap="square" lIns="0" tIns="0" rIns="0" bIns="0" rtlCol="0" anchor="ctr"/>
            <a:lstStyle/>
            <a:p>
              <a:pPr marL="0" indent="0">
                <a:buNone/>
              </a:pPr>
              <a:r>
                <a:rPr lang="en-US" sz="2000" b="1" dirty="0">
                  <a:solidFill>
                    <a:srgbClr val="102033"/>
                  </a:solidFill>
                </a:rPr>
                <a:t>Boy’s Lunch</a:t>
              </a:r>
              <a:endParaRPr lang="en-US" sz="2000" dirty="0"/>
            </a:p>
          </p:txBody>
        </p:sp>
        <p:sp>
          <p:nvSpPr>
            <p:cNvPr id="24" name="Text 22"/>
            <p:cNvSpPr/>
            <p:nvPr/>
          </p:nvSpPr>
          <p:spPr>
            <a:xfrm>
              <a:off x="8549640" y="3867912"/>
              <a:ext cx="2651760" cy="182880"/>
            </a:xfrm>
            <a:prstGeom prst="rect">
              <a:avLst/>
            </a:prstGeom>
            <a:noFill/>
            <a:ln/>
          </p:spPr>
          <p:txBody>
            <a:bodyPr wrap="square" lIns="0" tIns="0" rIns="0" bIns="0" rtlCol="0" anchor="ctr"/>
            <a:lstStyle/>
            <a:p>
              <a:pPr marL="0" indent="0">
                <a:buNone/>
              </a:pPr>
              <a:r>
                <a:rPr lang="en-US" sz="2000" b="1" dirty="0">
                  <a:solidFill>
                    <a:srgbClr val="0A6F73"/>
                  </a:solidFill>
                </a:rPr>
                <a:t>John 6:8–13</a:t>
              </a:r>
              <a:endParaRPr lang="en-US" sz="2000" dirty="0"/>
            </a:p>
          </p:txBody>
        </p:sp>
      </p:grpSp>
      <p:sp>
        <p:nvSpPr>
          <p:cNvPr id="25" name="Shape 23"/>
          <p:cNvSpPr/>
          <p:nvPr/>
        </p:nvSpPr>
        <p:spPr>
          <a:xfrm>
            <a:off x="777240" y="4901184"/>
            <a:ext cx="10789920" cy="1197864"/>
          </a:xfrm>
          <a:prstGeom prst="rect">
            <a:avLst/>
          </a:prstGeom>
          <a:solidFill>
            <a:srgbClr val="FFFFFF">
              <a:alpha val="97000"/>
            </a:srgbClr>
          </a:solidFill>
          <a:ln w="12700">
            <a:solidFill>
              <a:srgbClr val="EADFC9"/>
            </a:solidFill>
            <a:prstDash val="solid"/>
          </a:ln>
        </p:spPr>
      </p:sp>
      <p:sp>
        <p:nvSpPr>
          <p:cNvPr id="26" name="Text 24"/>
          <p:cNvSpPr/>
          <p:nvPr/>
        </p:nvSpPr>
        <p:spPr>
          <a:xfrm>
            <a:off x="1005840" y="4985657"/>
            <a:ext cx="10332720" cy="637903"/>
          </a:xfrm>
          <a:prstGeom prst="rect">
            <a:avLst/>
          </a:prstGeom>
          <a:noFill/>
          <a:ln/>
        </p:spPr>
        <p:txBody>
          <a:bodyPr wrap="square" rtlCol="0" anchor="ctr">
            <a:noAutofit/>
          </a:bodyPr>
          <a:lstStyle/>
          <a:p>
            <a:pPr marL="0" indent="0">
              <a:buNone/>
            </a:pPr>
            <a:r>
              <a:rPr lang="en-US" sz="2000" b="1" i="1" dirty="0">
                <a:solidFill>
                  <a:srgbClr val="102033"/>
                </a:solidFill>
              </a:rPr>
              <a:t>“Let no one look down on you because of your youth.”</a:t>
            </a:r>
            <a:endParaRPr lang="en-US" sz="2000" b="1" dirty="0"/>
          </a:p>
        </p:txBody>
      </p:sp>
      <p:sp>
        <p:nvSpPr>
          <p:cNvPr id="27" name="Text 25"/>
          <p:cNvSpPr/>
          <p:nvPr/>
        </p:nvSpPr>
        <p:spPr>
          <a:xfrm>
            <a:off x="1005840" y="5705856"/>
            <a:ext cx="10332720" cy="210312"/>
          </a:xfrm>
          <a:prstGeom prst="rect">
            <a:avLst/>
          </a:prstGeom>
          <a:noFill/>
          <a:ln/>
        </p:spPr>
        <p:txBody>
          <a:bodyPr wrap="square" rtlCol="0" anchor="ctr">
            <a:noAutofit/>
          </a:bodyPr>
          <a:lstStyle/>
          <a:p>
            <a:pPr marL="0" indent="0">
              <a:buNone/>
            </a:pPr>
            <a:r>
              <a:rPr lang="en-US" b="1" dirty="0">
                <a:solidFill>
                  <a:srgbClr val="0A6F73"/>
                </a:solidFill>
              </a:rPr>
              <a:t>1 Timothy 4:12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Point 1: Hearing Begins with Knowing God</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7</a:t>
            </a:r>
            <a:endParaRPr lang="en-US" sz="1200" dirty="0"/>
          </a:p>
        </p:txBody>
      </p:sp>
      <p:pic>
        <p:nvPicPr>
          <p:cNvPr id="6" name="Image 0" descr="/mnt/data/a_cinematic_warmly_lit_interior_scene_that_feels_batch_1.png"/>
          <p:cNvPicPr>
            <a:picLocks noChangeAspect="1"/>
          </p:cNvPicPr>
          <p:nvPr/>
        </p:nvPicPr>
        <p:blipFill>
          <a:blip r:embed="rId3"/>
          <a:srcRect l="10000" r="42685"/>
          <a:stretch/>
        </p:blipFill>
        <p:spPr>
          <a:xfrm>
            <a:off x="685800" y="914400"/>
            <a:ext cx="4343400" cy="5166360"/>
          </a:xfrm>
          <a:prstGeom prst="rect">
            <a:avLst/>
          </a:prstGeom>
        </p:spPr>
      </p:pic>
      <p:sp>
        <p:nvSpPr>
          <p:cNvPr id="7" name="Text 4"/>
          <p:cNvSpPr/>
          <p:nvPr/>
        </p:nvSpPr>
        <p:spPr>
          <a:xfrm>
            <a:off x="5349240" y="960120"/>
            <a:ext cx="6126480" cy="777240"/>
          </a:xfrm>
          <a:prstGeom prst="rect">
            <a:avLst/>
          </a:prstGeom>
          <a:noFill/>
          <a:ln/>
        </p:spPr>
        <p:txBody>
          <a:bodyPr wrap="square" lIns="0" tIns="0" rIns="0" bIns="0" rtlCol="0" anchor="ctr">
            <a:normAutofit fontScale="92500" lnSpcReduction="10000"/>
          </a:bodyPr>
          <a:lstStyle/>
          <a:p>
            <a:pPr marL="0" indent="0">
              <a:buNone/>
            </a:pPr>
            <a:r>
              <a:rPr lang="en-US" sz="2900" b="1" dirty="0">
                <a:solidFill>
                  <a:srgbClr val="102033"/>
                </a:solidFill>
                <a:latin typeface="Aptos Display" pitchFamily="34" charset="0"/>
                <a:ea typeface="Aptos Display" pitchFamily="34" charset="-122"/>
                <a:cs typeface="Aptos Display" pitchFamily="34" charset="-120"/>
              </a:rPr>
              <a:t>Being around church is not the same as knowing Jesus.</a:t>
            </a:r>
            <a:endParaRPr lang="en-US" sz="2900" dirty="0"/>
          </a:p>
        </p:txBody>
      </p:sp>
      <p:sp>
        <p:nvSpPr>
          <p:cNvPr id="8" name="Text 5"/>
          <p:cNvSpPr/>
          <p:nvPr/>
        </p:nvSpPr>
        <p:spPr>
          <a:xfrm>
            <a:off x="5413248" y="1920240"/>
            <a:ext cx="5577840" cy="822960"/>
          </a:xfrm>
          <a:prstGeom prst="rect">
            <a:avLst/>
          </a:prstGeom>
          <a:noFill/>
          <a:ln/>
        </p:spPr>
        <p:txBody>
          <a:bodyPr wrap="square" rtlCol="0" anchor="ctr">
            <a:normAutofit/>
          </a:bodyPr>
          <a:lstStyle/>
          <a:p>
            <a:pPr marL="0" indent="0">
              <a:buNone/>
            </a:pPr>
            <a:r>
              <a:rPr lang="en-US" sz="2000" b="1" dirty="0">
                <a:solidFill>
                  <a:srgbClr val="1D242B"/>
                </a:solidFill>
              </a:rPr>
              <a:t>Samuel served near holy things, but he still needed to know the Lord personally.</a:t>
            </a:r>
            <a:endParaRPr lang="en-US" sz="2000" b="1" dirty="0"/>
          </a:p>
        </p:txBody>
      </p:sp>
      <p:sp>
        <p:nvSpPr>
          <p:cNvPr id="9" name="Text 6"/>
          <p:cNvSpPr/>
          <p:nvPr/>
        </p:nvSpPr>
        <p:spPr>
          <a:xfrm>
            <a:off x="5486400" y="2926080"/>
            <a:ext cx="5394960" cy="2011680"/>
          </a:xfrm>
          <a:prstGeom prst="rect">
            <a:avLst/>
          </a:prstGeom>
          <a:noFill/>
          <a:ln/>
        </p:spPr>
        <p:txBody>
          <a:bodyPr wrap="square" lIns="381" tIns="381" rIns="381" bIns="381" rtlCol="0" anchor="t">
            <a:normAutofit/>
          </a:bodyPr>
          <a:lstStyle/>
          <a:p>
            <a:pPr marL="152400" indent="-152400">
              <a:buSzPct val="100000"/>
              <a:buChar char="•"/>
            </a:pPr>
            <a:r>
              <a:rPr lang="en-US" sz="2000" b="1" dirty="0">
                <a:solidFill>
                  <a:srgbClr val="1D242B"/>
                </a:solidFill>
              </a:rPr>
              <a:t>Church attendance cannot save you.</a:t>
            </a:r>
            <a:endParaRPr lang="en-US" sz="2000" b="1" dirty="0"/>
          </a:p>
          <a:p>
            <a:pPr marL="152400" indent="-152400">
              <a:buSzPct val="100000"/>
              <a:buChar char="•"/>
            </a:pPr>
            <a:r>
              <a:rPr lang="en-US" sz="2000" b="1" dirty="0">
                <a:solidFill>
                  <a:srgbClr val="1D242B"/>
                </a:solidFill>
              </a:rPr>
              <a:t>Christian parents cannot save you.</a:t>
            </a:r>
            <a:endParaRPr lang="en-US" sz="2000" b="1" dirty="0"/>
          </a:p>
          <a:p>
            <a:pPr marL="152400" indent="-152400">
              <a:buSzPct val="100000"/>
              <a:buChar char="•"/>
            </a:pPr>
            <a:r>
              <a:rPr lang="en-US" sz="2000" b="1" dirty="0">
                <a:solidFill>
                  <a:srgbClr val="1D242B"/>
                </a:solidFill>
              </a:rPr>
              <a:t>Good behavior cannot save you.</a:t>
            </a:r>
            <a:endParaRPr lang="en-US" sz="2000" b="1" dirty="0"/>
          </a:p>
          <a:p>
            <a:pPr marL="152400" indent="-152400">
              <a:buSzPct val="100000"/>
              <a:buChar char="•"/>
            </a:pPr>
            <a:r>
              <a:rPr lang="en-US" sz="2000" b="1" dirty="0">
                <a:solidFill>
                  <a:srgbClr val="1D242B"/>
                </a:solidFill>
              </a:rPr>
              <a:t>Every person must respond to Jesus personally.</a:t>
            </a:r>
            <a:endParaRPr lang="en-US" sz="2000" b="1" dirty="0"/>
          </a:p>
        </p:txBody>
      </p:sp>
      <p:sp>
        <p:nvSpPr>
          <p:cNvPr id="10" name="Shape 7"/>
          <p:cNvSpPr/>
          <p:nvPr/>
        </p:nvSpPr>
        <p:spPr>
          <a:xfrm>
            <a:off x="5349240" y="5440680"/>
            <a:ext cx="5486400" cy="960120"/>
          </a:xfrm>
          <a:prstGeom prst="rect">
            <a:avLst/>
          </a:prstGeom>
          <a:solidFill>
            <a:srgbClr val="FFFFFF">
              <a:alpha val="97000"/>
            </a:srgbClr>
          </a:solidFill>
          <a:ln w="12700">
            <a:solidFill>
              <a:srgbClr val="EADFC9"/>
            </a:solidFill>
            <a:prstDash val="solid"/>
          </a:ln>
        </p:spPr>
      </p:sp>
      <p:sp>
        <p:nvSpPr>
          <p:cNvPr id="11" name="Text 8"/>
          <p:cNvSpPr/>
          <p:nvPr/>
        </p:nvSpPr>
        <p:spPr>
          <a:xfrm>
            <a:off x="5577840" y="5623560"/>
            <a:ext cx="5029200" cy="301752"/>
          </a:xfrm>
          <a:prstGeom prst="rect">
            <a:avLst/>
          </a:prstGeom>
          <a:noFill/>
          <a:ln/>
        </p:spPr>
        <p:txBody>
          <a:bodyPr wrap="square" rtlCol="0" anchor="ctr">
            <a:noAutofit/>
          </a:bodyPr>
          <a:lstStyle/>
          <a:p>
            <a:pPr marL="0" indent="0">
              <a:buNone/>
            </a:pPr>
            <a:r>
              <a:rPr lang="en-US" sz="2000" b="1" i="1" dirty="0">
                <a:solidFill>
                  <a:srgbClr val="102033"/>
                </a:solidFill>
              </a:rPr>
              <a:t>“Samuel did not yet know the LORD.”</a:t>
            </a:r>
            <a:endParaRPr lang="en-US" sz="2000" b="1" dirty="0"/>
          </a:p>
        </p:txBody>
      </p:sp>
      <p:sp>
        <p:nvSpPr>
          <p:cNvPr id="12" name="Text 9"/>
          <p:cNvSpPr/>
          <p:nvPr/>
        </p:nvSpPr>
        <p:spPr>
          <a:xfrm>
            <a:off x="5577840" y="6007608"/>
            <a:ext cx="5029200" cy="210312"/>
          </a:xfrm>
          <a:prstGeom prst="rect">
            <a:avLst/>
          </a:prstGeom>
          <a:noFill/>
          <a:ln/>
        </p:spPr>
        <p:txBody>
          <a:bodyPr wrap="square" rtlCol="0" anchor="ctr">
            <a:noAutofit/>
          </a:bodyPr>
          <a:lstStyle/>
          <a:p>
            <a:pPr marL="0" indent="0">
              <a:buNone/>
            </a:pPr>
            <a:r>
              <a:rPr lang="en-US" b="1" dirty="0">
                <a:solidFill>
                  <a:srgbClr val="0A6F73"/>
                </a:solidFill>
              </a:rPr>
              <a:t>1 Samuel 3:7</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305" y="105419"/>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fontScale="925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The Gospel in Five Simple Truths</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9</a:t>
            </a:r>
            <a:endParaRPr lang="en-US" sz="1200" dirty="0"/>
          </a:p>
        </p:txBody>
      </p:sp>
      <p:sp>
        <p:nvSpPr>
          <p:cNvPr id="6" name="Text 4"/>
          <p:cNvSpPr/>
          <p:nvPr/>
        </p:nvSpPr>
        <p:spPr>
          <a:xfrm>
            <a:off x="701040" y="688217"/>
            <a:ext cx="10789920" cy="777240"/>
          </a:xfrm>
          <a:prstGeom prst="rect">
            <a:avLst/>
          </a:prstGeom>
          <a:noFill/>
          <a:ln/>
        </p:spPr>
        <p:txBody>
          <a:bodyPr wrap="square" lIns="0" tIns="0" rIns="0" bIns="0" rtlCol="0" anchor="ctr">
            <a:normAutofit/>
          </a:bodyPr>
          <a:lstStyle/>
          <a:p>
            <a:pPr marL="0" indent="0">
              <a:buNone/>
            </a:pPr>
            <a:r>
              <a:rPr lang="en-US" sz="3400" b="1" dirty="0">
                <a:solidFill>
                  <a:srgbClr val="102033"/>
                </a:solidFill>
                <a:latin typeface="Aptos Display" pitchFamily="34" charset="0"/>
                <a:ea typeface="Aptos Display" pitchFamily="34" charset="-122"/>
                <a:cs typeface="Aptos Display" pitchFamily="34" charset="-120"/>
              </a:rPr>
              <a:t>Jesus saves by grace through faith.</a:t>
            </a:r>
            <a:endParaRPr lang="en-US" sz="3400" dirty="0"/>
          </a:p>
        </p:txBody>
      </p:sp>
      <p:sp>
        <p:nvSpPr>
          <p:cNvPr id="7" name="Text 5"/>
          <p:cNvSpPr/>
          <p:nvPr/>
        </p:nvSpPr>
        <p:spPr>
          <a:xfrm>
            <a:off x="777240" y="1828800"/>
            <a:ext cx="1280160" cy="228600"/>
          </a:xfrm>
          <a:prstGeom prst="rect">
            <a:avLst/>
          </a:prstGeom>
          <a:noFill/>
          <a:ln/>
        </p:spPr>
        <p:txBody>
          <a:bodyPr wrap="square" lIns="0" tIns="0" rIns="0" bIns="0" rtlCol="0" anchor="ctr"/>
          <a:lstStyle/>
          <a:p>
            <a:pPr marL="0" indent="0">
              <a:buNone/>
            </a:pPr>
            <a:r>
              <a:rPr lang="en-US" sz="2000" b="1" dirty="0">
                <a:solidFill>
                  <a:srgbClr val="C00000"/>
                </a:solidFill>
              </a:rPr>
              <a:t>Created</a:t>
            </a:r>
            <a:endParaRPr lang="en-US" sz="2000" dirty="0">
              <a:solidFill>
                <a:srgbClr val="C00000"/>
              </a:solidFill>
            </a:endParaRPr>
          </a:p>
        </p:txBody>
      </p:sp>
      <p:sp>
        <p:nvSpPr>
          <p:cNvPr id="8" name="Text 6"/>
          <p:cNvSpPr/>
          <p:nvPr/>
        </p:nvSpPr>
        <p:spPr>
          <a:xfrm>
            <a:off x="2194560" y="1828800"/>
            <a:ext cx="3794760" cy="256032"/>
          </a:xfrm>
          <a:prstGeom prst="rect">
            <a:avLst/>
          </a:prstGeom>
          <a:noFill/>
          <a:ln/>
        </p:spPr>
        <p:txBody>
          <a:bodyPr wrap="square" lIns="0" tIns="0" rIns="0" bIns="0" rtlCol="0" anchor="ctr">
            <a:noAutofit/>
          </a:bodyPr>
          <a:lstStyle/>
          <a:p>
            <a:pPr marL="0" indent="0">
              <a:buNone/>
            </a:pPr>
            <a:r>
              <a:rPr lang="en-US" sz="2000" b="1" i="1" dirty="0">
                <a:solidFill>
                  <a:srgbClr val="102033"/>
                </a:solidFill>
              </a:rPr>
              <a:t>“God created man in His own image.”</a:t>
            </a:r>
            <a:endParaRPr lang="en-US" sz="2000" b="1" dirty="0"/>
          </a:p>
        </p:txBody>
      </p:sp>
      <p:sp>
        <p:nvSpPr>
          <p:cNvPr id="9" name="Text 7"/>
          <p:cNvSpPr/>
          <p:nvPr/>
        </p:nvSpPr>
        <p:spPr>
          <a:xfrm>
            <a:off x="2194560" y="2295144"/>
            <a:ext cx="3794760" cy="164592"/>
          </a:xfrm>
          <a:prstGeom prst="rect">
            <a:avLst/>
          </a:prstGeom>
          <a:noFill/>
          <a:ln/>
        </p:spPr>
        <p:txBody>
          <a:bodyPr wrap="square" lIns="0" tIns="0" rIns="0" bIns="0" rtlCol="0" anchor="ctr"/>
          <a:lstStyle/>
          <a:p>
            <a:pPr marL="0" indent="0">
              <a:buNone/>
            </a:pPr>
            <a:r>
              <a:rPr lang="en-US" b="1" dirty="0">
                <a:solidFill>
                  <a:srgbClr val="0A6F73"/>
                </a:solidFill>
              </a:rPr>
              <a:t>Genesis 1:27</a:t>
            </a:r>
            <a:endParaRPr lang="en-US" b="1" dirty="0"/>
          </a:p>
        </p:txBody>
      </p:sp>
      <p:sp>
        <p:nvSpPr>
          <p:cNvPr id="10" name="Text 8"/>
          <p:cNvSpPr/>
          <p:nvPr/>
        </p:nvSpPr>
        <p:spPr>
          <a:xfrm>
            <a:off x="6355080" y="1828800"/>
            <a:ext cx="1280160" cy="228600"/>
          </a:xfrm>
          <a:prstGeom prst="rect">
            <a:avLst/>
          </a:prstGeom>
          <a:noFill/>
          <a:ln/>
        </p:spPr>
        <p:txBody>
          <a:bodyPr wrap="square" lIns="0" tIns="0" rIns="0" bIns="0" rtlCol="0" anchor="ctr"/>
          <a:lstStyle/>
          <a:p>
            <a:pPr marL="0" indent="0">
              <a:buNone/>
            </a:pPr>
            <a:r>
              <a:rPr lang="en-US" sz="2000" b="1" dirty="0">
                <a:solidFill>
                  <a:srgbClr val="C00000"/>
                </a:solidFill>
              </a:rPr>
              <a:t>Sinned</a:t>
            </a:r>
            <a:endParaRPr lang="en-US" sz="2000" dirty="0">
              <a:solidFill>
                <a:srgbClr val="C00000"/>
              </a:solidFill>
            </a:endParaRPr>
          </a:p>
        </p:txBody>
      </p:sp>
      <p:sp>
        <p:nvSpPr>
          <p:cNvPr id="11" name="Text 9"/>
          <p:cNvSpPr/>
          <p:nvPr/>
        </p:nvSpPr>
        <p:spPr>
          <a:xfrm>
            <a:off x="7772400" y="1828800"/>
            <a:ext cx="3794760" cy="256032"/>
          </a:xfrm>
          <a:prstGeom prst="rect">
            <a:avLst/>
          </a:prstGeom>
          <a:noFill/>
          <a:ln/>
        </p:spPr>
        <p:txBody>
          <a:bodyPr wrap="square" lIns="0" tIns="0" rIns="0" bIns="0" rtlCol="0" anchor="ctr">
            <a:noAutofit/>
          </a:bodyPr>
          <a:lstStyle/>
          <a:p>
            <a:pPr marL="0" indent="0">
              <a:buNone/>
            </a:pPr>
            <a:r>
              <a:rPr lang="en-US" sz="2000" b="1" i="1" dirty="0">
                <a:solidFill>
                  <a:srgbClr val="102033"/>
                </a:solidFill>
              </a:rPr>
              <a:t>“All have sinned and continually fall short.”</a:t>
            </a:r>
            <a:endParaRPr lang="en-US" sz="2000" b="1" dirty="0"/>
          </a:p>
        </p:txBody>
      </p:sp>
      <p:sp>
        <p:nvSpPr>
          <p:cNvPr id="12" name="Text 10"/>
          <p:cNvSpPr/>
          <p:nvPr/>
        </p:nvSpPr>
        <p:spPr>
          <a:xfrm>
            <a:off x="7772400" y="2337921"/>
            <a:ext cx="3794760" cy="164592"/>
          </a:xfrm>
          <a:prstGeom prst="rect">
            <a:avLst/>
          </a:prstGeom>
          <a:noFill/>
          <a:ln/>
        </p:spPr>
        <p:txBody>
          <a:bodyPr wrap="square" lIns="0" tIns="0" rIns="0" bIns="0" rtlCol="0" anchor="ctr"/>
          <a:lstStyle/>
          <a:p>
            <a:pPr marL="0" indent="0">
              <a:buNone/>
            </a:pPr>
            <a:r>
              <a:rPr lang="en-US" b="1" dirty="0">
                <a:solidFill>
                  <a:srgbClr val="0A6F73"/>
                </a:solidFill>
              </a:rPr>
              <a:t>Romans 3:23</a:t>
            </a:r>
            <a:endParaRPr lang="en-US" b="1" dirty="0"/>
          </a:p>
        </p:txBody>
      </p:sp>
      <p:sp>
        <p:nvSpPr>
          <p:cNvPr id="13" name="Text 11"/>
          <p:cNvSpPr/>
          <p:nvPr/>
        </p:nvSpPr>
        <p:spPr>
          <a:xfrm>
            <a:off x="777240" y="2971800"/>
            <a:ext cx="1280160" cy="228600"/>
          </a:xfrm>
          <a:prstGeom prst="rect">
            <a:avLst/>
          </a:prstGeom>
          <a:noFill/>
          <a:ln/>
        </p:spPr>
        <p:txBody>
          <a:bodyPr wrap="square" lIns="0" tIns="0" rIns="0" bIns="0" rtlCol="0" anchor="ctr"/>
          <a:lstStyle/>
          <a:p>
            <a:pPr marL="0" indent="0">
              <a:buNone/>
            </a:pPr>
            <a:r>
              <a:rPr lang="en-US" sz="2000" b="1" dirty="0">
                <a:solidFill>
                  <a:srgbClr val="C00000"/>
                </a:solidFill>
              </a:rPr>
              <a:t>Death</a:t>
            </a:r>
            <a:endParaRPr lang="en-US" sz="2000" dirty="0">
              <a:solidFill>
                <a:srgbClr val="C00000"/>
              </a:solidFill>
            </a:endParaRPr>
          </a:p>
        </p:txBody>
      </p:sp>
      <p:sp>
        <p:nvSpPr>
          <p:cNvPr id="14" name="Text 12"/>
          <p:cNvSpPr/>
          <p:nvPr/>
        </p:nvSpPr>
        <p:spPr>
          <a:xfrm>
            <a:off x="2194560" y="2971800"/>
            <a:ext cx="3794760" cy="256032"/>
          </a:xfrm>
          <a:prstGeom prst="rect">
            <a:avLst/>
          </a:prstGeom>
          <a:noFill/>
          <a:ln/>
        </p:spPr>
        <p:txBody>
          <a:bodyPr wrap="square" lIns="0" tIns="0" rIns="0" bIns="0" rtlCol="0" anchor="ctr">
            <a:noAutofit/>
          </a:bodyPr>
          <a:lstStyle/>
          <a:p>
            <a:pPr marL="0" indent="0">
              <a:buNone/>
            </a:pPr>
            <a:r>
              <a:rPr lang="en-US" sz="2000" b="1" i="1" dirty="0">
                <a:solidFill>
                  <a:srgbClr val="102033"/>
                </a:solidFill>
              </a:rPr>
              <a:t>“The wages of sin is death.”</a:t>
            </a:r>
            <a:endParaRPr lang="en-US" sz="2000" b="1" dirty="0"/>
          </a:p>
        </p:txBody>
      </p:sp>
      <p:sp>
        <p:nvSpPr>
          <p:cNvPr id="15" name="Text 13"/>
          <p:cNvSpPr/>
          <p:nvPr/>
        </p:nvSpPr>
        <p:spPr>
          <a:xfrm>
            <a:off x="2194560" y="3355848"/>
            <a:ext cx="3794760" cy="164592"/>
          </a:xfrm>
          <a:prstGeom prst="rect">
            <a:avLst/>
          </a:prstGeom>
          <a:noFill/>
          <a:ln/>
        </p:spPr>
        <p:txBody>
          <a:bodyPr wrap="square" lIns="0" tIns="0" rIns="0" bIns="0" rtlCol="0" anchor="ctr"/>
          <a:lstStyle/>
          <a:p>
            <a:pPr marL="0" indent="0">
              <a:buNone/>
            </a:pPr>
            <a:r>
              <a:rPr lang="en-US" b="1" dirty="0">
                <a:solidFill>
                  <a:srgbClr val="0A6F73"/>
                </a:solidFill>
              </a:rPr>
              <a:t>Romans 6:23</a:t>
            </a:r>
            <a:endParaRPr lang="en-US" b="1" dirty="0"/>
          </a:p>
        </p:txBody>
      </p:sp>
      <p:sp>
        <p:nvSpPr>
          <p:cNvPr id="16" name="Text 14"/>
          <p:cNvSpPr/>
          <p:nvPr/>
        </p:nvSpPr>
        <p:spPr>
          <a:xfrm>
            <a:off x="6355080" y="2971800"/>
            <a:ext cx="1280160" cy="228600"/>
          </a:xfrm>
          <a:prstGeom prst="rect">
            <a:avLst/>
          </a:prstGeom>
          <a:noFill/>
          <a:ln/>
        </p:spPr>
        <p:txBody>
          <a:bodyPr wrap="square" lIns="0" tIns="0" rIns="0" bIns="0" rtlCol="0" anchor="ctr"/>
          <a:lstStyle/>
          <a:p>
            <a:pPr marL="0" indent="0">
              <a:buNone/>
            </a:pPr>
            <a:r>
              <a:rPr lang="en-US" sz="2000" b="1" dirty="0">
                <a:solidFill>
                  <a:srgbClr val="C00000"/>
                </a:solidFill>
              </a:rPr>
              <a:t>Love</a:t>
            </a:r>
            <a:endParaRPr lang="en-US" sz="2000" dirty="0">
              <a:solidFill>
                <a:srgbClr val="C00000"/>
              </a:solidFill>
            </a:endParaRPr>
          </a:p>
        </p:txBody>
      </p:sp>
      <p:sp>
        <p:nvSpPr>
          <p:cNvPr id="17" name="Text 15"/>
          <p:cNvSpPr/>
          <p:nvPr/>
        </p:nvSpPr>
        <p:spPr>
          <a:xfrm>
            <a:off x="7772400" y="2971800"/>
            <a:ext cx="3794760" cy="256032"/>
          </a:xfrm>
          <a:prstGeom prst="rect">
            <a:avLst/>
          </a:prstGeom>
          <a:noFill/>
          <a:ln/>
        </p:spPr>
        <p:txBody>
          <a:bodyPr wrap="square" lIns="0" tIns="0" rIns="0" bIns="0" rtlCol="0" anchor="ctr">
            <a:noAutofit/>
          </a:bodyPr>
          <a:lstStyle/>
          <a:p>
            <a:pPr marL="0" indent="0">
              <a:buNone/>
            </a:pPr>
            <a:r>
              <a:rPr lang="en-US" sz="2000" b="1" i="1" dirty="0">
                <a:solidFill>
                  <a:srgbClr val="102033"/>
                </a:solidFill>
              </a:rPr>
              <a:t>“While we were still sinners, Christ died for us.”</a:t>
            </a:r>
            <a:endParaRPr lang="en-US" sz="2000" b="1" dirty="0"/>
          </a:p>
        </p:txBody>
      </p:sp>
      <p:sp>
        <p:nvSpPr>
          <p:cNvPr id="18" name="Text 16"/>
          <p:cNvSpPr/>
          <p:nvPr/>
        </p:nvSpPr>
        <p:spPr>
          <a:xfrm>
            <a:off x="7772400" y="3462318"/>
            <a:ext cx="3794760" cy="164592"/>
          </a:xfrm>
          <a:prstGeom prst="rect">
            <a:avLst/>
          </a:prstGeom>
          <a:noFill/>
          <a:ln/>
        </p:spPr>
        <p:txBody>
          <a:bodyPr wrap="square" lIns="0" tIns="0" rIns="0" bIns="0" rtlCol="0" anchor="ctr"/>
          <a:lstStyle/>
          <a:p>
            <a:pPr marL="0" indent="0">
              <a:buNone/>
            </a:pPr>
            <a:r>
              <a:rPr lang="en-US" b="1" dirty="0">
                <a:solidFill>
                  <a:srgbClr val="0A6F73"/>
                </a:solidFill>
              </a:rPr>
              <a:t>Romans 5:8</a:t>
            </a:r>
            <a:endParaRPr lang="en-US" b="1" dirty="0"/>
          </a:p>
        </p:txBody>
      </p:sp>
      <p:sp>
        <p:nvSpPr>
          <p:cNvPr id="19" name="Text 17"/>
          <p:cNvSpPr/>
          <p:nvPr/>
        </p:nvSpPr>
        <p:spPr>
          <a:xfrm>
            <a:off x="777240" y="4114800"/>
            <a:ext cx="1280160" cy="228600"/>
          </a:xfrm>
          <a:prstGeom prst="rect">
            <a:avLst/>
          </a:prstGeom>
          <a:noFill/>
          <a:ln/>
        </p:spPr>
        <p:txBody>
          <a:bodyPr wrap="square" lIns="0" tIns="0" rIns="0" bIns="0" rtlCol="0" anchor="ctr"/>
          <a:lstStyle/>
          <a:p>
            <a:pPr marL="0" indent="0">
              <a:buNone/>
            </a:pPr>
            <a:r>
              <a:rPr lang="en-US" sz="2000" b="1" dirty="0">
                <a:solidFill>
                  <a:srgbClr val="C00000"/>
                </a:solidFill>
              </a:rPr>
              <a:t>Faith</a:t>
            </a:r>
            <a:endParaRPr lang="en-US" sz="2000" dirty="0">
              <a:solidFill>
                <a:srgbClr val="C00000"/>
              </a:solidFill>
            </a:endParaRPr>
          </a:p>
        </p:txBody>
      </p:sp>
      <p:sp>
        <p:nvSpPr>
          <p:cNvPr id="20" name="Text 18"/>
          <p:cNvSpPr/>
          <p:nvPr/>
        </p:nvSpPr>
        <p:spPr>
          <a:xfrm>
            <a:off x="2194560" y="4114800"/>
            <a:ext cx="3794760" cy="256032"/>
          </a:xfrm>
          <a:prstGeom prst="rect">
            <a:avLst/>
          </a:prstGeom>
          <a:noFill/>
          <a:ln/>
        </p:spPr>
        <p:txBody>
          <a:bodyPr wrap="square" lIns="0" tIns="0" rIns="0" bIns="0" rtlCol="0" anchor="ctr">
            <a:noAutofit/>
          </a:bodyPr>
          <a:lstStyle/>
          <a:p>
            <a:pPr marL="0" indent="0">
              <a:buNone/>
            </a:pPr>
            <a:r>
              <a:rPr lang="en-US" sz="2000" b="1" i="1" dirty="0">
                <a:solidFill>
                  <a:srgbClr val="102033"/>
                </a:solidFill>
              </a:rPr>
              <a:t>“By grace you have been saved through faith.”</a:t>
            </a:r>
            <a:endParaRPr lang="en-US" sz="2000" b="1" dirty="0"/>
          </a:p>
        </p:txBody>
      </p:sp>
      <p:sp>
        <p:nvSpPr>
          <p:cNvPr id="21" name="Text 19"/>
          <p:cNvSpPr/>
          <p:nvPr/>
        </p:nvSpPr>
        <p:spPr>
          <a:xfrm>
            <a:off x="2194560" y="4628756"/>
            <a:ext cx="3794760" cy="164592"/>
          </a:xfrm>
          <a:prstGeom prst="rect">
            <a:avLst/>
          </a:prstGeom>
          <a:noFill/>
          <a:ln/>
        </p:spPr>
        <p:txBody>
          <a:bodyPr wrap="square" lIns="0" tIns="0" rIns="0" bIns="0" rtlCol="0" anchor="ctr"/>
          <a:lstStyle/>
          <a:p>
            <a:pPr marL="0" indent="0">
              <a:buNone/>
            </a:pPr>
            <a:r>
              <a:rPr lang="en-US" b="1" dirty="0">
                <a:solidFill>
                  <a:srgbClr val="0A6F73"/>
                </a:solidFill>
              </a:rPr>
              <a:t>Ephesians 2:8–9 </a:t>
            </a:r>
            <a:endParaRPr lang="en-US" b="1" dirty="0"/>
          </a:p>
        </p:txBody>
      </p:sp>
      <p:sp>
        <p:nvSpPr>
          <p:cNvPr id="22" name="Text 20"/>
          <p:cNvSpPr/>
          <p:nvPr/>
        </p:nvSpPr>
        <p:spPr>
          <a:xfrm>
            <a:off x="6355080" y="4114800"/>
            <a:ext cx="1280160" cy="228600"/>
          </a:xfrm>
          <a:prstGeom prst="rect">
            <a:avLst/>
          </a:prstGeom>
          <a:noFill/>
          <a:ln/>
        </p:spPr>
        <p:txBody>
          <a:bodyPr wrap="square" lIns="0" tIns="0" rIns="0" bIns="0" rtlCol="0" anchor="ctr"/>
          <a:lstStyle/>
          <a:p>
            <a:pPr marL="0" indent="0">
              <a:buNone/>
            </a:pPr>
            <a:r>
              <a:rPr lang="en-US" sz="2000" b="1" dirty="0">
                <a:solidFill>
                  <a:srgbClr val="C00000"/>
                </a:solidFill>
              </a:rPr>
              <a:t>Lord</a:t>
            </a:r>
            <a:endParaRPr lang="en-US" sz="2000" dirty="0">
              <a:solidFill>
                <a:srgbClr val="C00000"/>
              </a:solidFill>
            </a:endParaRPr>
          </a:p>
        </p:txBody>
      </p:sp>
      <p:sp>
        <p:nvSpPr>
          <p:cNvPr id="23" name="Text 21"/>
          <p:cNvSpPr/>
          <p:nvPr/>
        </p:nvSpPr>
        <p:spPr>
          <a:xfrm>
            <a:off x="7772400" y="4114800"/>
            <a:ext cx="3794760" cy="256032"/>
          </a:xfrm>
          <a:prstGeom prst="rect">
            <a:avLst/>
          </a:prstGeom>
          <a:noFill/>
          <a:ln/>
        </p:spPr>
        <p:txBody>
          <a:bodyPr wrap="square" lIns="0" tIns="0" rIns="0" bIns="0" rtlCol="0" anchor="ctr">
            <a:noAutofit/>
          </a:bodyPr>
          <a:lstStyle/>
          <a:p>
            <a:pPr marL="0" indent="0">
              <a:buNone/>
            </a:pPr>
            <a:r>
              <a:rPr lang="en-US" sz="2000" b="1" i="1" dirty="0">
                <a:solidFill>
                  <a:srgbClr val="102033"/>
                </a:solidFill>
              </a:rPr>
              <a:t>“Confess with your mouth Jesus as Lord.”</a:t>
            </a:r>
            <a:endParaRPr lang="en-US" sz="2000" b="1" dirty="0"/>
          </a:p>
        </p:txBody>
      </p:sp>
      <p:sp>
        <p:nvSpPr>
          <p:cNvPr id="24" name="Text 22"/>
          <p:cNvSpPr/>
          <p:nvPr/>
        </p:nvSpPr>
        <p:spPr>
          <a:xfrm>
            <a:off x="7772400" y="4608576"/>
            <a:ext cx="3794760" cy="164592"/>
          </a:xfrm>
          <a:prstGeom prst="rect">
            <a:avLst/>
          </a:prstGeom>
          <a:noFill/>
          <a:ln/>
        </p:spPr>
        <p:txBody>
          <a:bodyPr wrap="square" lIns="0" tIns="0" rIns="0" bIns="0" rtlCol="0" anchor="ctr"/>
          <a:lstStyle/>
          <a:p>
            <a:pPr marL="0" indent="0">
              <a:buNone/>
            </a:pPr>
            <a:r>
              <a:rPr lang="en-US" b="1" dirty="0">
                <a:solidFill>
                  <a:srgbClr val="0A6F73"/>
                </a:solidFill>
              </a:rPr>
              <a:t>Romans 10:9</a:t>
            </a:r>
            <a:endParaRPr lang="en-US" b="1" dirty="0"/>
          </a:p>
        </p:txBody>
      </p:sp>
      <p:sp>
        <p:nvSpPr>
          <p:cNvPr id="25" name="Shape 23"/>
          <p:cNvSpPr/>
          <p:nvPr/>
        </p:nvSpPr>
        <p:spPr>
          <a:xfrm>
            <a:off x="777240" y="5541264"/>
            <a:ext cx="10744200" cy="960120"/>
          </a:xfrm>
          <a:prstGeom prst="rect">
            <a:avLst/>
          </a:prstGeom>
          <a:solidFill>
            <a:srgbClr val="FFFFFF">
              <a:alpha val="97000"/>
            </a:srgbClr>
          </a:solidFill>
          <a:ln w="12700">
            <a:solidFill>
              <a:srgbClr val="EADFC9"/>
            </a:solidFill>
            <a:prstDash val="solid"/>
          </a:ln>
        </p:spPr>
      </p:sp>
      <p:sp>
        <p:nvSpPr>
          <p:cNvPr id="26" name="Text 24"/>
          <p:cNvSpPr/>
          <p:nvPr/>
        </p:nvSpPr>
        <p:spPr>
          <a:xfrm>
            <a:off x="1005840" y="5724144"/>
            <a:ext cx="10287000" cy="301752"/>
          </a:xfrm>
          <a:prstGeom prst="rect">
            <a:avLst/>
          </a:prstGeom>
          <a:noFill/>
          <a:ln/>
        </p:spPr>
        <p:txBody>
          <a:bodyPr wrap="square" rtlCol="0" anchor="ctr">
            <a:noAutofit/>
          </a:bodyPr>
          <a:lstStyle/>
          <a:p>
            <a:pPr marL="0" indent="0">
              <a:buNone/>
            </a:pPr>
            <a:r>
              <a:rPr lang="en-US" sz="2000" b="1" i="1" dirty="0">
                <a:solidFill>
                  <a:srgbClr val="102033"/>
                </a:solidFill>
              </a:rPr>
              <a:t>“I am the Way and the Truth and the Life.”</a:t>
            </a:r>
            <a:endParaRPr lang="en-US" sz="2000" b="1" dirty="0"/>
          </a:p>
        </p:txBody>
      </p:sp>
      <p:sp>
        <p:nvSpPr>
          <p:cNvPr id="27" name="Text 25"/>
          <p:cNvSpPr/>
          <p:nvPr/>
        </p:nvSpPr>
        <p:spPr>
          <a:xfrm>
            <a:off x="1005840" y="6108192"/>
            <a:ext cx="10287000" cy="301752"/>
          </a:xfrm>
          <a:prstGeom prst="rect">
            <a:avLst/>
          </a:prstGeom>
          <a:noFill/>
          <a:ln/>
        </p:spPr>
        <p:txBody>
          <a:bodyPr wrap="square" rtlCol="0" anchor="ctr">
            <a:noAutofit/>
          </a:bodyPr>
          <a:lstStyle/>
          <a:p>
            <a:pPr marL="0" indent="0">
              <a:buNone/>
            </a:pPr>
            <a:r>
              <a:rPr lang="en-US" b="1" dirty="0">
                <a:solidFill>
                  <a:srgbClr val="0A6F73"/>
                </a:solidFill>
              </a:rPr>
              <a:t>John 14:6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FBF8F2"/>
        </a:solidFill>
        <a:effectLst/>
      </p:bgPr>
    </p:bg>
    <p:spTree>
      <p:nvGrpSpPr>
        <p:cNvPr id="1" name=""/>
        <p:cNvGrpSpPr/>
        <p:nvPr/>
      </p:nvGrpSpPr>
      <p:grpSpPr>
        <a:xfrm>
          <a:off x="0" y="0"/>
          <a:ext cx="0" cy="0"/>
          <a:chOff x="0" y="0"/>
          <a:chExt cx="0" cy="0"/>
        </a:xfrm>
      </p:grpSpPr>
      <p:sp>
        <p:nvSpPr>
          <p:cNvPr id="2" name="Shape 0"/>
          <p:cNvSpPr/>
          <p:nvPr/>
        </p:nvSpPr>
        <p:spPr>
          <a:xfrm>
            <a:off x="0" y="0"/>
            <a:ext cx="12191695" cy="530352"/>
          </a:xfrm>
          <a:prstGeom prst="rect">
            <a:avLst/>
          </a:prstGeom>
          <a:solidFill>
            <a:srgbClr val="102033"/>
          </a:solidFill>
          <a:ln w="12700">
            <a:solidFill>
              <a:srgbClr val="102033"/>
            </a:solidFill>
            <a:prstDash val="solid"/>
          </a:ln>
        </p:spPr>
      </p:sp>
      <p:sp>
        <p:nvSpPr>
          <p:cNvPr id="3" name="Text 1"/>
          <p:cNvSpPr/>
          <p:nvPr/>
        </p:nvSpPr>
        <p:spPr>
          <a:xfrm>
            <a:off x="438912" y="146304"/>
            <a:ext cx="1325880" cy="228600"/>
          </a:xfrm>
          <a:prstGeom prst="rect">
            <a:avLst/>
          </a:prstGeom>
          <a:noFill/>
          <a:ln/>
        </p:spPr>
        <p:txBody>
          <a:bodyPr wrap="square" rtlCol="0" anchor="ctr">
            <a:normAutofit lnSpcReduction="10000"/>
          </a:bodyPr>
          <a:lstStyle/>
          <a:p>
            <a:r>
              <a:rPr lang="en-US" sz="1000" b="1" dirty="0">
                <a:solidFill>
                  <a:srgbClr val="D8A73F"/>
                </a:solidFill>
                <a:latin typeface="Aptos" pitchFamily="34" charset="0"/>
                <a:ea typeface="Aptos" pitchFamily="34" charset="-122"/>
                <a:cs typeface="Aptos" pitchFamily="34" charset="-120"/>
              </a:rPr>
              <a:t>PASIAN AW ZAKNA</a:t>
            </a:r>
            <a:endParaRPr lang="en-US" sz="1000" dirty="0"/>
          </a:p>
          <a:p>
            <a:pPr marL="0" indent="0">
              <a:buNone/>
            </a:pPr>
            <a:endParaRPr lang="en-US" sz="1000" dirty="0"/>
          </a:p>
        </p:txBody>
      </p:sp>
      <p:sp>
        <p:nvSpPr>
          <p:cNvPr id="4" name="Text 2"/>
          <p:cNvSpPr/>
          <p:nvPr/>
        </p:nvSpPr>
        <p:spPr>
          <a:xfrm>
            <a:off x="1965960" y="109728"/>
            <a:ext cx="9921240" cy="292608"/>
          </a:xfrm>
          <a:prstGeom prst="rect">
            <a:avLst/>
          </a:prstGeom>
          <a:noFill/>
          <a:ln/>
        </p:spPr>
        <p:txBody>
          <a:bodyPr wrap="square" rtlCol="0" anchor="ctr">
            <a:normAutofit fontScale="92500" lnSpcReduction="10000"/>
          </a:bodyPr>
          <a:lstStyle/>
          <a:p>
            <a:pPr marL="0" indent="0">
              <a:buNone/>
            </a:pPr>
            <a:r>
              <a:rPr lang="en-US" sz="1550" b="1" dirty="0">
                <a:solidFill>
                  <a:srgbClr val="FFFFFF"/>
                </a:solidFill>
                <a:latin typeface="Aptos Display" pitchFamily="34" charset="0"/>
                <a:ea typeface="Aptos Display" pitchFamily="34" charset="-122"/>
                <a:cs typeface="Aptos Display" pitchFamily="34" charset="-120"/>
              </a:rPr>
              <a:t>Point 2: God Calls Personally</a:t>
            </a:r>
            <a:endParaRPr lang="en-US" sz="1550" dirty="0"/>
          </a:p>
        </p:txBody>
      </p:sp>
      <p:sp>
        <p:nvSpPr>
          <p:cNvPr id="5" name="Text 3"/>
          <p:cNvSpPr/>
          <p:nvPr/>
        </p:nvSpPr>
        <p:spPr>
          <a:xfrm>
            <a:off x="438912" y="6565392"/>
            <a:ext cx="3840480" cy="146304"/>
          </a:xfrm>
          <a:prstGeom prst="rect">
            <a:avLst/>
          </a:prstGeom>
          <a:noFill/>
          <a:ln/>
        </p:spPr>
        <p:txBody>
          <a:bodyPr wrap="square" rtlCol="0" anchor="ctr"/>
          <a:lstStyle/>
          <a:p>
            <a:pPr marL="0" indent="0">
              <a:buNone/>
            </a:pPr>
            <a:r>
              <a:rPr lang="en-US" sz="1200" dirty="0">
                <a:solidFill>
                  <a:srgbClr val="64748B"/>
                </a:solidFill>
              </a:rPr>
              <a:t>Sia Sianpu  •  HMC Youth Camp 2026  •  10</a:t>
            </a:r>
            <a:endParaRPr lang="en-US" sz="1200" dirty="0"/>
          </a:p>
        </p:txBody>
      </p:sp>
      <p:sp>
        <p:nvSpPr>
          <p:cNvPr id="6" name="Text 4"/>
          <p:cNvSpPr/>
          <p:nvPr/>
        </p:nvSpPr>
        <p:spPr>
          <a:xfrm>
            <a:off x="685800" y="868680"/>
            <a:ext cx="5715000" cy="777240"/>
          </a:xfrm>
          <a:prstGeom prst="rect">
            <a:avLst/>
          </a:prstGeom>
          <a:noFill/>
          <a:ln/>
        </p:spPr>
        <p:txBody>
          <a:bodyPr wrap="square" lIns="0" tIns="0" rIns="0" bIns="0" rtlCol="0" anchor="ctr">
            <a:normAutofit fontScale="92500" lnSpcReduction="20000"/>
          </a:bodyPr>
          <a:lstStyle/>
          <a:p>
            <a:pPr marL="0" indent="0">
              <a:buNone/>
            </a:pPr>
            <a:r>
              <a:rPr lang="en-US" sz="3300" b="1" dirty="0">
                <a:solidFill>
                  <a:srgbClr val="102033"/>
                </a:solidFill>
                <a:latin typeface="Aptos Display" pitchFamily="34" charset="0"/>
                <a:ea typeface="Aptos Display" pitchFamily="34" charset="-122"/>
                <a:cs typeface="Aptos Display" pitchFamily="34" charset="-120"/>
              </a:rPr>
              <a:t>God knows your name, your story, and your calling.</a:t>
            </a:r>
            <a:endParaRPr lang="en-US" sz="3300" dirty="0"/>
          </a:p>
        </p:txBody>
      </p:sp>
      <p:pic>
        <p:nvPicPr>
          <p:cNvPr id="7" name="Image 0" descr="/mnt/data/a_cinematic_warmly_lit_interior_scene_that_feels_batch_1.png"/>
          <p:cNvPicPr>
            <a:picLocks noChangeAspect="1"/>
          </p:cNvPicPr>
          <p:nvPr/>
        </p:nvPicPr>
        <p:blipFill>
          <a:blip r:embed="rId3"/>
          <a:srcRect l="25000" r="19772"/>
          <a:stretch/>
        </p:blipFill>
        <p:spPr>
          <a:xfrm>
            <a:off x="6720840" y="960120"/>
            <a:ext cx="4800600" cy="4892040"/>
          </a:xfrm>
          <a:prstGeom prst="rect">
            <a:avLst/>
          </a:prstGeom>
        </p:spPr>
      </p:pic>
      <p:sp>
        <p:nvSpPr>
          <p:cNvPr id="8" name="Text 5"/>
          <p:cNvSpPr/>
          <p:nvPr/>
        </p:nvSpPr>
        <p:spPr>
          <a:xfrm>
            <a:off x="896112" y="2057400"/>
            <a:ext cx="5257800" cy="2377440"/>
          </a:xfrm>
          <a:prstGeom prst="rect">
            <a:avLst/>
          </a:prstGeom>
          <a:noFill/>
          <a:ln/>
        </p:spPr>
        <p:txBody>
          <a:bodyPr wrap="square" lIns="381" tIns="381" rIns="381" bIns="381" rtlCol="0" anchor="t">
            <a:normAutofit/>
          </a:bodyPr>
          <a:lstStyle/>
          <a:p>
            <a:pPr marL="152400" indent="-152400">
              <a:buSzPct val="100000"/>
              <a:buChar char="•"/>
            </a:pPr>
            <a:r>
              <a:rPr lang="en-US" sz="1800" b="1" dirty="0">
                <a:solidFill>
                  <a:srgbClr val="1D242B"/>
                </a:solidFill>
              </a:rPr>
              <a:t>God called Samuel by name.</a:t>
            </a:r>
            <a:endParaRPr lang="en-US" sz="1800" b="1" dirty="0"/>
          </a:p>
          <a:p>
            <a:pPr marL="152400" indent="-152400">
              <a:buSzPct val="100000"/>
              <a:buChar char="•"/>
            </a:pPr>
            <a:r>
              <a:rPr lang="en-US" sz="1800" b="1" dirty="0">
                <a:solidFill>
                  <a:srgbClr val="1D242B"/>
                </a:solidFill>
              </a:rPr>
              <a:t>God knows your thoughts and fears.</a:t>
            </a:r>
            <a:endParaRPr lang="en-US" sz="1800" b="1" dirty="0"/>
          </a:p>
          <a:p>
            <a:pPr marL="152400" indent="-152400">
              <a:buSzPct val="100000"/>
              <a:buChar char="•"/>
            </a:pPr>
            <a:r>
              <a:rPr lang="en-US" sz="1800" b="1" dirty="0">
                <a:solidFill>
                  <a:srgbClr val="1D242B"/>
                </a:solidFill>
              </a:rPr>
              <a:t>Culture may label you — God sees you.</a:t>
            </a:r>
            <a:endParaRPr lang="en-US" sz="1800" b="1" dirty="0"/>
          </a:p>
          <a:p>
            <a:pPr marL="152400" indent="-152400">
              <a:buSzPct val="100000"/>
              <a:buChar char="•"/>
            </a:pPr>
            <a:r>
              <a:rPr lang="en-US" sz="1800" b="1" dirty="0">
                <a:solidFill>
                  <a:srgbClr val="1D242B"/>
                </a:solidFill>
              </a:rPr>
              <a:t>Your identity begins with your Creator and Redeemer.</a:t>
            </a:r>
            <a:endParaRPr lang="en-US" sz="1800" b="1" dirty="0"/>
          </a:p>
        </p:txBody>
      </p:sp>
      <p:sp>
        <p:nvSpPr>
          <p:cNvPr id="9" name="Shape 6"/>
          <p:cNvSpPr/>
          <p:nvPr/>
        </p:nvSpPr>
        <p:spPr>
          <a:xfrm>
            <a:off x="822960" y="5257800"/>
            <a:ext cx="5486400" cy="960120"/>
          </a:xfrm>
          <a:prstGeom prst="rect">
            <a:avLst/>
          </a:prstGeom>
          <a:solidFill>
            <a:srgbClr val="FFFFFF">
              <a:alpha val="97000"/>
            </a:srgbClr>
          </a:solidFill>
          <a:ln w="12700">
            <a:solidFill>
              <a:srgbClr val="EADFC9"/>
            </a:solidFill>
            <a:prstDash val="solid"/>
          </a:ln>
        </p:spPr>
      </p:sp>
      <p:sp>
        <p:nvSpPr>
          <p:cNvPr id="10" name="Text 7"/>
          <p:cNvSpPr/>
          <p:nvPr/>
        </p:nvSpPr>
        <p:spPr>
          <a:xfrm>
            <a:off x="1051560" y="5440680"/>
            <a:ext cx="5029200" cy="301752"/>
          </a:xfrm>
          <a:prstGeom prst="rect">
            <a:avLst/>
          </a:prstGeom>
          <a:noFill/>
          <a:ln/>
        </p:spPr>
        <p:txBody>
          <a:bodyPr wrap="square" rtlCol="0" anchor="ctr">
            <a:noAutofit/>
          </a:bodyPr>
          <a:lstStyle/>
          <a:p>
            <a:pPr marL="0" indent="0">
              <a:buNone/>
            </a:pPr>
            <a:r>
              <a:rPr lang="en-US" sz="2000" b="1" i="1" dirty="0">
                <a:solidFill>
                  <a:srgbClr val="102033"/>
                </a:solidFill>
              </a:rPr>
              <a:t>“The LORD called Samuel.”</a:t>
            </a:r>
            <a:endParaRPr lang="en-US" sz="2000" b="1" dirty="0"/>
          </a:p>
        </p:txBody>
      </p:sp>
      <p:sp>
        <p:nvSpPr>
          <p:cNvPr id="11" name="Text 8"/>
          <p:cNvSpPr/>
          <p:nvPr/>
        </p:nvSpPr>
        <p:spPr>
          <a:xfrm>
            <a:off x="1051560" y="5824728"/>
            <a:ext cx="5029200" cy="210312"/>
          </a:xfrm>
          <a:prstGeom prst="rect">
            <a:avLst/>
          </a:prstGeom>
          <a:noFill/>
          <a:ln/>
        </p:spPr>
        <p:txBody>
          <a:bodyPr wrap="square" rtlCol="0" anchor="ctr">
            <a:noAutofit/>
          </a:bodyPr>
          <a:lstStyle/>
          <a:p>
            <a:pPr marL="0" indent="0">
              <a:buNone/>
            </a:pPr>
            <a:r>
              <a:rPr lang="en-US" b="1" dirty="0">
                <a:solidFill>
                  <a:srgbClr val="0A6F73"/>
                </a:solidFill>
              </a:rPr>
              <a:t>1 Samuel 3:4</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259</TotalTime>
  <Words>2905</Words>
  <Application>Microsoft Macintosh PowerPoint</Application>
  <PresentationFormat>Widescreen</PresentationFormat>
  <Paragraphs>491</Paragraphs>
  <Slides>32</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HMC Youth Camp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UNSHAKEN: Hearing God’s Voice in a Noisy World</dc:title>
  <dc:subject>Unshaken: Hearing God’s Voice in a Noisy World</dc:subject>
  <dc:creator>Sia Sianpu</dc:creator>
  <cp:lastModifiedBy>Disciple Sian</cp:lastModifiedBy>
  <cp:revision>193</cp:revision>
  <dcterms:created xsi:type="dcterms:W3CDTF">2026-07-13T17:52:34Z</dcterms:created>
  <dcterms:modified xsi:type="dcterms:W3CDTF">2026-07-22T17:18:12Z</dcterms:modified>
</cp:coreProperties>
</file>